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2" r:id="rId1"/>
  </p:sldMasterIdLst>
  <p:notesMasterIdLst>
    <p:notesMasterId r:id="rId55"/>
  </p:notesMasterIdLst>
  <p:handoutMasterIdLst>
    <p:handoutMasterId r:id="rId56"/>
  </p:handoutMasterIdLst>
  <p:sldIdLst>
    <p:sldId id="256" r:id="rId2"/>
    <p:sldId id="841" r:id="rId3"/>
    <p:sldId id="833" r:id="rId4"/>
    <p:sldId id="785" r:id="rId5"/>
    <p:sldId id="786" r:id="rId6"/>
    <p:sldId id="788" r:id="rId7"/>
    <p:sldId id="789" r:id="rId8"/>
    <p:sldId id="787" r:id="rId9"/>
    <p:sldId id="790" r:id="rId10"/>
    <p:sldId id="792" r:id="rId11"/>
    <p:sldId id="802" r:id="rId12"/>
    <p:sldId id="803" r:id="rId13"/>
    <p:sldId id="805" r:id="rId14"/>
    <p:sldId id="806" r:id="rId15"/>
    <p:sldId id="793" r:id="rId16"/>
    <p:sldId id="834" r:id="rId17"/>
    <p:sldId id="835" r:id="rId18"/>
    <p:sldId id="791" r:id="rId19"/>
    <p:sldId id="807" r:id="rId20"/>
    <p:sldId id="836" r:id="rId21"/>
    <p:sldId id="808" r:id="rId22"/>
    <p:sldId id="794" r:id="rId23"/>
    <p:sldId id="795" r:id="rId24"/>
    <p:sldId id="796" r:id="rId25"/>
    <p:sldId id="831" r:id="rId26"/>
    <p:sldId id="809" r:id="rId27"/>
    <p:sldId id="797" r:id="rId28"/>
    <p:sldId id="798" r:id="rId29"/>
    <p:sldId id="799" r:id="rId30"/>
    <p:sldId id="810" r:id="rId31"/>
    <p:sldId id="800" r:id="rId32"/>
    <p:sldId id="812" r:id="rId33"/>
    <p:sldId id="813" r:id="rId34"/>
    <p:sldId id="814" r:id="rId35"/>
    <p:sldId id="817" r:id="rId36"/>
    <p:sldId id="815" r:id="rId37"/>
    <p:sldId id="816" r:id="rId38"/>
    <p:sldId id="818" r:id="rId39"/>
    <p:sldId id="819" r:id="rId40"/>
    <p:sldId id="820" r:id="rId41"/>
    <p:sldId id="821" r:id="rId42"/>
    <p:sldId id="823" r:id="rId43"/>
    <p:sldId id="825" r:id="rId44"/>
    <p:sldId id="824" r:id="rId45"/>
    <p:sldId id="826" r:id="rId46"/>
    <p:sldId id="827" r:id="rId47"/>
    <p:sldId id="828" r:id="rId48"/>
    <p:sldId id="832" r:id="rId49"/>
    <p:sldId id="829" r:id="rId50"/>
    <p:sldId id="838" r:id="rId51"/>
    <p:sldId id="839" r:id="rId52"/>
    <p:sldId id="840" r:id="rId53"/>
    <p:sldId id="837" r:id="rId5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shop, Nadine - NRCS, Imperial, NE" initials="BN-NIN" lastIdx="1" clrIdx="0">
    <p:extLst>
      <p:ext uri="{19B8F6BF-5375-455C-9EA6-DF929625EA0E}">
        <p15:presenceInfo xmlns:p15="http://schemas.microsoft.com/office/powerpoint/2012/main" userId="S::nadine.bishop@usda.gov::cdc20c84-8ce4-4450-a2f6-359adc47e5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422" autoAdjust="0"/>
    <p:restoredTop sz="94660"/>
  </p:normalViewPr>
  <p:slideViewPr>
    <p:cSldViewPr snapToGrid="0">
      <p:cViewPr varScale="1">
        <p:scale>
          <a:sx n="98" d="100"/>
          <a:sy n="98" d="100"/>
        </p:scale>
        <p:origin x="322" y="86"/>
      </p:cViewPr>
      <p:guideLst/>
    </p:cSldViewPr>
  </p:slideViewPr>
  <p:notesTextViewPr>
    <p:cViewPr>
      <p:scale>
        <a:sx n="3" d="2"/>
        <a:sy n="3" d="2"/>
      </p:scale>
      <p:origin x="0" y="0"/>
    </p:cViewPr>
  </p:notesTextViewPr>
  <p:notesViewPr>
    <p:cSldViewPr snapToGrid="0">
      <p:cViewPr varScale="1">
        <p:scale>
          <a:sx n="86" d="100"/>
          <a:sy n="86" d="100"/>
        </p:scale>
        <p:origin x="298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FBFE13-D083-42D2-BF23-4FB6BFD2C4FF}"/>
              </a:ext>
            </a:extLst>
          </p:cNvPr>
          <p:cNvSpPr>
            <a:spLocks noGrp="1"/>
          </p:cNvSpPr>
          <p:nvPr>
            <p:ph type="hdr" sz="quarter"/>
          </p:nvPr>
        </p:nvSpPr>
        <p:spPr>
          <a:xfrm>
            <a:off x="0" y="1"/>
            <a:ext cx="3169698" cy="481875"/>
          </a:xfrm>
          <a:prstGeom prst="rect">
            <a:avLst/>
          </a:prstGeom>
        </p:spPr>
        <p:txBody>
          <a:bodyPr vert="horz" lIns="95557" tIns="47778" rIns="95557" bIns="47778" rtlCol="0"/>
          <a:lstStyle>
            <a:lvl1pPr algn="l">
              <a:defRPr sz="1200"/>
            </a:lvl1pPr>
          </a:lstStyle>
          <a:p>
            <a:endParaRPr lang="en-US"/>
          </a:p>
        </p:txBody>
      </p:sp>
      <p:sp>
        <p:nvSpPr>
          <p:cNvPr id="3" name="Date Placeholder 2">
            <a:extLst>
              <a:ext uri="{FF2B5EF4-FFF2-40B4-BE49-F238E27FC236}">
                <a16:creationId xmlns:a16="http://schemas.microsoft.com/office/drawing/2014/main" id="{17D6387B-B13E-4A17-8D91-62FA9DBAFE7A}"/>
              </a:ext>
            </a:extLst>
          </p:cNvPr>
          <p:cNvSpPr>
            <a:spLocks noGrp="1"/>
          </p:cNvSpPr>
          <p:nvPr>
            <p:ph type="dt" sz="quarter" idx="1"/>
          </p:nvPr>
        </p:nvSpPr>
        <p:spPr>
          <a:xfrm>
            <a:off x="4143831" y="1"/>
            <a:ext cx="3169698" cy="481875"/>
          </a:xfrm>
          <a:prstGeom prst="rect">
            <a:avLst/>
          </a:prstGeom>
        </p:spPr>
        <p:txBody>
          <a:bodyPr vert="horz" lIns="95557" tIns="47778" rIns="95557" bIns="47778" rtlCol="0"/>
          <a:lstStyle>
            <a:lvl1pPr algn="r">
              <a:defRPr sz="1200"/>
            </a:lvl1pPr>
          </a:lstStyle>
          <a:p>
            <a:fld id="{7BEC1ED3-9071-47B0-AE37-40AE4A749E2E}" type="datetimeFigureOut">
              <a:rPr lang="en-US" smtClean="0"/>
              <a:t>6/22/2020</a:t>
            </a:fld>
            <a:endParaRPr lang="en-US"/>
          </a:p>
        </p:txBody>
      </p:sp>
      <p:sp>
        <p:nvSpPr>
          <p:cNvPr id="4" name="Footer Placeholder 3">
            <a:extLst>
              <a:ext uri="{FF2B5EF4-FFF2-40B4-BE49-F238E27FC236}">
                <a16:creationId xmlns:a16="http://schemas.microsoft.com/office/drawing/2014/main" id="{D16F1C33-4097-4D10-87FA-7A16A8B766D6}"/>
              </a:ext>
            </a:extLst>
          </p:cNvPr>
          <p:cNvSpPr>
            <a:spLocks noGrp="1"/>
          </p:cNvSpPr>
          <p:nvPr>
            <p:ph type="ftr" sz="quarter" idx="2"/>
          </p:nvPr>
        </p:nvSpPr>
        <p:spPr>
          <a:xfrm>
            <a:off x="0" y="9119325"/>
            <a:ext cx="3169698" cy="481875"/>
          </a:xfrm>
          <a:prstGeom prst="rect">
            <a:avLst/>
          </a:prstGeom>
        </p:spPr>
        <p:txBody>
          <a:bodyPr vert="horz" lIns="95557" tIns="47778" rIns="95557" bIns="4777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0E47D10-CFBC-494B-9F80-25E8BCAD837B}"/>
              </a:ext>
            </a:extLst>
          </p:cNvPr>
          <p:cNvSpPr>
            <a:spLocks noGrp="1"/>
          </p:cNvSpPr>
          <p:nvPr>
            <p:ph type="sldNum" sz="quarter" idx="3"/>
          </p:nvPr>
        </p:nvSpPr>
        <p:spPr>
          <a:xfrm>
            <a:off x="4143831" y="9119325"/>
            <a:ext cx="3169698" cy="481875"/>
          </a:xfrm>
          <a:prstGeom prst="rect">
            <a:avLst/>
          </a:prstGeom>
        </p:spPr>
        <p:txBody>
          <a:bodyPr vert="horz" lIns="95557" tIns="47778" rIns="95557" bIns="47778" rtlCol="0" anchor="b"/>
          <a:lstStyle>
            <a:lvl1pPr algn="r">
              <a:defRPr sz="1200"/>
            </a:lvl1pPr>
          </a:lstStyle>
          <a:p>
            <a:fld id="{514D899F-3E9D-4F12-BA7F-F3E5739198B4}" type="slidenum">
              <a:rPr lang="en-US" smtClean="0"/>
              <a:t>‹#›</a:t>
            </a:fld>
            <a:endParaRPr lang="en-US"/>
          </a:p>
        </p:txBody>
      </p:sp>
    </p:spTree>
    <p:extLst>
      <p:ext uri="{BB962C8B-B14F-4D97-AF65-F5344CB8AC3E}">
        <p14:creationId xmlns:p14="http://schemas.microsoft.com/office/powerpoint/2010/main" val="22427889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698" cy="481875"/>
          </a:xfrm>
          <a:prstGeom prst="rect">
            <a:avLst/>
          </a:prstGeom>
        </p:spPr>
        <p:txBody>
          <a:bodyPr vert="horz" lIns="95557" tIns="47778" rIns="95557" bIns="47778" rtlCol="0"/>
          <a:lstStyle>
            <a:lvl1pPr algn="l">
              <a:defRPr sz="1200"/>
            </a:lvl1pPr>
          </a:lstStyle>
          <a:p>
            <a:endParaRPr lang="en-US"/>
          </a:p>
        </p:txBody>
      </p:sp>
      <p:sp>
        <p:nvSpPr>
          <p:cNvPr id="3" name="Date Placeholder 2"/>
          <p:cNvSpPr>
            <a:spLocks noGrp="1"/>
          </p:cNvSpPr>
          <p:nvPr>
            <p:ph type="dt" idx="1"/>
          </p:nvPr>
        </p:nvSpPr>
        <p:spPr>
          <a:xfrm>
            <a:off x="4143831" y="1"/>
            <a:ext cx="3169698" cy="481875"/>
          </a:xfrm>
          <a:prstGeom prst="rect">
            <a:avLst/>
          </a:prstGeom>
        </p:spPr>
        <p:txBody>
          <a:bodyPr vert="horz" lIns="95557" tIns="47778" rIns="95557" bIns="47778" rtlCol="0"/>
          <a:lstStyle>
            <a:lvl1pPr algn="r">
              <a:defRPr sz="1200"/>
            </a:lvl1pPr>
          </a:lstStyle>
          <a:p>
            <a:fld id="{2CEB7475-6A59-421F-A904-16A7B5160C0D}" type="datetimeFigureOut">
              <a:rPr lang="en-US" smtClean="0"/>
              <a:t>6/22/2020</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5557" tIns="47778" rIns="95557" bIns="47778" rtlCol="0" anchor="ctr"/>
          <a:lstStyle/>
          <a:p>
            <a:endParaRPr lang="en-US"/>
          </a:p>
        </p:txBody>
      </p:sp>
      <p:sp>
        <p:nvSpPr>
          <p:cNvPr id="5" name="Notes Placeholder 4"/>
          <p:cNvSpPr>
            <a:spLocks noGrp="1"/>
          </p:cNvSpPr>
          <p:nvPr>
            <p:ph type="body" sz="quarter" idx="3"/>
          </p:nvPr>
        </p:nvSpPr>
        <p:spPr>
          <a:xfrm>
            <a:off x="731856" y="4620723"/>
            <a:ext cx="5851491" cy="3780742"/>
          </a:xfrm>
          <a:prstGeom prst="rect">
            <a:avLst/>
          </a:prstGeom>
        </p:spPr>
        <p:txBody>
          <a:bodyPr vert="horz" lIns="95557" tIns="47778" rIns="95557" bIns="477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325"/>
            <a:ext cx="3169698" cy="481875"/>
          </a:xfrm>
          <a:prstGeom prst="rect">
            <a:avLst/>
          </a:prstGeom>
        </p:spPr>
        <p:txBody>
          <a:bodyPr vert="horz" lIns="95557" tIns="47778" rIns="95557" bIns="47778" rtlCol="0" anchor="b"/>
          <a:lstStyle>
            <a:lvl1pPr algn="l">
              <a:defRPr sz="1200"/>
            </a:lvl1pPr>
          </a:lstStyle>
          <a:p>
            <a:endParaRPr lang="en-US"/>
          </a:p>
        </p:txBody>
      </p:sp>
      <p:sp>
        <p:nvSpPr>
          <p:cNvPr id="7" name="Slide Number Placeholder 6"/>
          <p:cNvSpPr>
            <a:spLocks noGrp="1"/>
          </p:cNvSpPr>
          <p:nvPr>
            <p:ph type="sldNum" sz="quarter" idx="5"/>
          </p:nvPr>
        </p:nvSpPr>
        <p:spPr>
          <a:xfrm>
            <a:off x="4143831" y="9119325"/>
            <a:ext cx="3169698" cy="481875"/>
          </a:xfrm>
          <a:prstGeom prst="rect">
            <a:avLst/>
          </a:prstGeom>
        </p:spPr>
        <p:txBody>
          <a:bodyPr vert="horz" lIns="95557" tIns="47778" rIns="95557" bIns="47778" rtlCol="0" anchor="b"/>
          <a:lstStyle>
            <a:lvl1pPr algn="r">
              <a:defRPr sz="1200"/>
            </a:lvl1pPr>
          </a:lstStyle>
          <a:p>
            <a:fld id="{A3065CAE-49BF-469E-9F8D-2A769722C773}" type="slidenum">
              <a:rPr lang="en-US" smtClean="0"/>
              <a:t>‹#›</a:t>
            </a:fld>
            <a:endParaRPr lang="en-US"/>
          </a:p>
        </p:txBody>
      </p:sp>
    </p:spTree>
    <p:extLst>
      <p:ext uri="{BB962C8B-B14F-4D97-AF65-F5344CB8AC3E}">
        <p14:creationId xmlns:p14="http://schemas.microsoft.com/office/powerpoint/2010/main" val="408284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065CAE-49BF-469E-9F8D-2A769722C773}" type="slidenum">
              <a:rPr lang="en-US" smtClean="0"/>
              <a:t>4</a:t>
            </a:fld>
            <a:endParaRPr lang="en-US" dirty="0"/>
          </a:p>
        </p:txBody>
      </p:sp>
    </p:spTree>
    <p:extLst>
      <p:ext uri="{BB962C8B-B14F-4D97-AF65-F5344CB8AC3E}">
        <p14:creationId xmlns:p14="http://schemas.microsoft.com/office/powerpoint/2010/main" val="3609699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FA015F-6624-4C20-98E5-CA7EC5DD99CC}" type="datetime1">
              <a:rPr lang="en-US" smtClean="0"/>
              <a:t>6/22/2020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A60008-1664-47D5-90B5-B2DD39E5783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317217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0ED1DA-22EE-4B97-B72B-DFAAE371A1D2}" type="datetime1">
              <a:rPr lang="en-US" smtClean="0"/>
              <a:t>6/22/2020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A60008-1664-47D5-90B5-B2DD39E57838}" type="slidenum">
              <a:rPr lang="en-US" smtClean="0"/>
              <a:t>‹#›</a:t>
            </a:fld>
            <a:endParaRPr lang="en-US" dirty="0"/>
          </a:p>
        </p:txBody>
      </p:sp>
    </p:spTree>
    <p:extLst>
      <p:ext uri="{BB962C8B-B14F-4D97-AF65-F5344CB8AC3E}">
        <p14:creationId xmlns:p14="http://schemas.microsoft.com/office/powerpoint/2010/main" val="2849686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C236B2-23FD-460C-83AF-8D7BF13F6439}" type="datetime1">
              <a:rPr lang="en-US" smtClean="0"/>
              <a:t>6/22/2020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A60008-1664-47D5-90B5-B2DD39E57838}" type="slidenum">
              <a:rPr lang="en-US" smtClean="0"/>
              <a:t>‹#›</a:t>
            </a:fld>
            <a:endParaRPr lang="en-US" dirty="0"/>
          </a:p>
        </p:txBody>
      </p:sp>
    </p:spTree>
    <p:extLst>
      <p:ext uri="{BB962C8B-B14F-4D97-AF65-F5344CB8AC3E}">
        <p14:creationId xmlns:p14="http://schemas.microsoft.com/office/powerpoint/2010/main" val="1163907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6F2A24-78B7-4DED-AA38-B569FAACDE23}" type="datetime1">
              <a:rPr lang="en-US" smtClean="0"/>
              <a:t>6/22/2020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A60008-1664-47D5-90B5-B2DD39E57838}" type="slidenum">
              <a:rPr lang="en-US" smtClean="0"/>
              <a:t>‹#›</a:t>
            </a:fld>
            <a:endParaRPr lang="en-US" dirty="0"/>
          </a:p>
        </p:txBody>
      </p:sp>
    </p:spTree>
    <p:extLst>
      <p:ext uri="{BB962C8B-B14F-4D97-AF65-F5344CB8AC3E}">
        <p14:creationId xmlns:p14="http://schemas.microsoft.com/office/powerpoint/2010/main" val="4278717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09ACB8-3532-42DA-9843-C285CB3D1053}" type="datetime1">
              <a:rPr lang="en-US" smtClean="0"/>
              <a:t>6/22/2020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A60008-1664-47D5-90B5-B2DD39E5783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9874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F3D968-3F26-4A1E-A2D4-F4C8EB5B4142}" type="datetime1">
              <a:rPr lang="en-US" smtClean="0"/>
              <a:t>6/22/2020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A60008-1664-47D5-90B5-B2DD39E57838}" type="slidenum">
              <a:rPr lang="en-US" smtClean="0"/>
              <a:t>‹#›</a:t>
            </a:fld>
            <a:endParaRPr lang="en-US" dirty="0"/>
          </a:p>
        </p:txBody>
      </p:sp>
    </p:spTree>
    <p:extLst>
      <p:ext uri="{BB962C8B-B14F-4D97-AF65-F5344CB8AC3E}">
        <p14:creationId xmlns:p14="http://schemas.microsoft.com/office/powerpoint/2010/main" val="1810824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330082-07F7-4A4F-B9F4-A8123B361E0F}" type="datetime1">
              <a:rPr lang="en-US" smtClean="0"/>
              <a:t>6/22/2020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FA60008-1664-47D5-90B5-B2DD39E57838}" type="slidenum">
              <a:rPr lang="en-US" smtClean="0"/>
              <a:t>‹#›</a:t>
            </a:fld>
            <a:endParaRPr lang="en-US" dirty="0"/>
          </a:p>
        </p:txBody>
      </p:sp>
    </p:spTree>
    <p:extLst>
      <p:ext uri="{BB962C8B-B14F-4D97-AF65-F5344CB8AC3E}">
        <p14:creationId xmlns:p14="http://schemas.microsoft.com/office/powerpoint/2010/main" val="1386942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61BBA8-6E41-4640-B7FE-CD5236CFCAAA}" type="datetime1">
              <a:rPr lang="en-US" smtClean="0"/>
              <a:t>6/22/2020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A60008-1664-47D5-90B5-B2DD39E57838}" type="slidenum">
              <a:rPr lang="en-US" smtClean="0"/>
              <a:t>‹#›</a:t>
            </a:fld>
            <a:endParaRPr lang="en-US" dirty="0"/>
          </a:p>
        </p:txBody>
      </p:sp>
    </p:spTree>
    <p:extLst>
      <p:ext uri="{BB962C8B-B14F-4D97-AF65-F5344CB8AC3E}">
        <p14:creationId xmlns:p14="http://schemas.microsoft.com/office/powerpoint/2010/main" val="2441165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73EFA03-4152-4FFD-968F-35A03A4CE305}" type="datetime1">
              <a:rPr lang="en-US" smtClean="0"/>
              <a:t>6/22/2020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BFA60008-1664-47D5-90B5-B2DD39E57838}" type="slidenum">
              <a:rPr lang="en-US" smtClean="0"/>
              <a:t>‹#›</a:t>
            </a:fld>
            <a:endParaRPr lang="en-US" dirty="0"/>
          </a:p>
        </p:txBody>
      </p:sp>
    </p:spTree>
    <p:extLst>
      <p:ext uri="{BB962C8B-B14F-4D97-AF65-F5344CB8AC3E}">
        <p14:creationId xmlns:p14="http://schemas.microsoft.com/office/powerpoint/2010/main" val="122268565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AD80931-352C-40F4-80D9-225F28D7EE28}" type="datetime1">
              <a:rPr lang="en-US" smtClean="0"/>
              <a:t>6/22/2020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FA60008-1664-47D5-90B5-B2DD39E57838}" type="slidenum">
              <a:rPr lang="en-US" smtClean="0"/>
              <a:t>‹#›</a:t>
            </a:fld>
            <a:endParaRPr lang="en-US" dirty="0"/>
          </a:p>
        </p:txBody>
      </p:sp>
    </p:spTree>
    <p:extLst>
      <p:ext uri="{BB962C8B-B14F-4D97-AF65-F5344CB8AC3E}">
        <p14:creationId xmlns:p14="http://schemas.microsoft.com/office/powerpoint/2010/main" val="172281212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FC46E0-ABA2-41CC-815F-0309462F25B5}" type="datetime1">
              <a:rPr lang="en-US" smtClean="0"/>
              <a:t>6/22/2020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A60008-1664-47D5-90B5-B2DD39E57838}" type="slidenum">
              <a:rPr lang="en-US" smtClean="0"/>
              <a:t>‹#›</a:t>
            </a:fld>
            <a:endParaRPr lang="en-US" dirty="0"/>
          </a:p>
        </p:txBody>
      </p:sp>
    </p:spTree>
    <p:extLst>
      <p:ext uri="{BB962C8B-B14F-4D97-AF65-F5344CB8AC3E}">
        <p14:creationId xmlns:p14="http://schemas.microsoft.com/office/powerpoint/2010/main" val="3220607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0F7072A-FE72-492A-8B5F-6D4D9E3760E6}" type="datetime1">
              <a:rPr lang="en-US" smtClean="0"/>
              <a:t>6/22/2020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FA60008-1664-47D5-90B5-B2DD39E57838}"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9286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hyperlink" Target="https://rangelands.org/committees/award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ww.nesrm.org/"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nesrm.org/About.html" TargetMode="Externa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65201" y="643467"/>
            <a:ext cx="6255026" cy="5054008"/>
          </a:xfrm>
        </p:spPr>
        <p:txBody>
          <a:bodyPr anchor="ctr">
            <a:normAutofit/>
          </a:bodyPr>
          <a:lstStyle/>
          <a:p>
            <a:pPr algn="r"/>
            <a:r>
              <a:rPr lang="en-US" dirty="0">
                <a:latin typeface="+mn-lt"/>
              </a:rPr>
              <a:t>NE Section SRM</a:t>
            </a:r>
          </a:p>
        </p:txBody>
      </p:sp>
      <p:sp>
        <p:nvSpPr>
          <p:cNvPr id="3" name="Subtitle 2"/>
          <p:cNvSpPr>
            <a:spLocks noGrp="1"/>
          </p:cNvSpPr>
          <p:nvPr>
            <p:ph type="subTitle" idx="1"/>
          </p:nvPr>
        </p:nvSpPr>
        <p:spPr>
          <a:xfrm>
            <a:off x="7870995" y="643467"/>
            <a:ext cx="3341488" cy="5054008"/>
          </a:xfrm>
        </p:spPr>
        <p:txBody>
          <a:bodyPr anchor="ctr">
            <a:normAutofit/>
          </a:bodyPr>
          <a:lstStyle/>
          <a:p>
            <a:r>
              <a:rPr lang="en-US" dirty="0">
                <a:latin typeface="+mn-lt"/>
              </a:rPr>
              <a:t>Orientation for New Officers and Committee Members</a:t>
            </a:r>
          </a:p>
        </p:txBody>
      </p:sp>
      <p:cxnSp>
        <p:nvCxnSpPr>
          <p:cNvPr id="32" name="Straight Connector 23">
            <a:extLst>
              <a:ext uri="{FF2B5EF4-FFF2-40B4-BE49-F238E27FC236}">
                <a16:creationId xmlns:a16="http://schemas.microsoft.com/office/drawing/2014/main" id="{09525C9A-1972-4836-BA7A-706C946EF4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3" name="Rectangle 25">
            <a:extLst>
              <a:ext uri="{FF2B5EF4-FFF2-40B4-BE49-F238E27FC236}">
                <a16:creationId xmlns:a16="http://schemas.microsoft.com/office/drawing/2014/main" id="{C22D9B36-9BE7-472B-8808-7E0D68107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0942"/>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27">
            <a:extLst>
              <a:ext uri="{FF2B5EF4-FFF2-40B4-BE49-F238E27FC236}">
                <a16:creationId xmlns:a16="http://schemas.microsoft.com/office/drawing/2014/main" id="{8A549DE7-671D-4575-AF43-858FD9998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p:cNvSpPr>
            <a:spLocks noGrp="1"/>
          </p:cNvSpPr>
          <p:nvPr>
            <p:ph type="sldNum" sz="quarter" idx="12"/>
          </p:nvPr>
        </p:nvSpPr>
        <p:spPr>
          <a:xfrm>
            <a:off x="9900458" y="6459785"/>
            <a:ext cx="1312025" cy="365125"/>
          </a:xfrm>
        </p:spPr>
        <p:txBody>
          <a:bodyPr>
            <a:normAutofit/>
          </a:bodyPr>
          <a:lstStyle/>
          <a:p>
            <a:pPr>
              <a:spcAft>
                <a:spcPts val="600"/>
              </a:spcAft>
            </a:pPr>
            <a:fld id="{BFA60008-1664-47D5-90B5-B2DD39E57838}" type="slidenum">
              <a:rPr lang="en-US"/>
              <a:pPr>
                <a:spcAft>
                  <a:spcPts val="600"/>
                </a:spcAft>
              </a:pPr>
              <a:t>1</a:t>
            </a:fld>
            <a:endParaRPr lang="en-US"/>
          </a:p>
        </p:txBody>
      </p:sp>
    </p:spTree>
    <p:extLst>
      <p:ext uri="{BB962C8B-B14F-4D97-AF65-F5344CB8AC3E}">
        <p14:creationId xmlns:p14="http://schemas.microsoft.com/office/powerpoint/2010/main" val="4129068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492370" y="605896"/>
            <a:ext cx="3084844" cy="5646208"/>
          </a:xfrm>
        </p:spPr>
        <p:txBody>
          <a:bodyPr anchor="ctr">
            <a:normAutofit/>
          </a:bodyPr>
          <a:lstStyle/>
          <a:p>
            <a:r>
              <a:rPr lang="en-US" sz="3600">
                <a:solidFill>
                  <a:srgbClr val="FFFFFF"/>
                </a:solidFill>
              </a:rPr>
              <a:t>Section Committees</a:t>
            </a:r>
            <a:endParaRPr lang="en-US" sz="3600" dirty="0">
              <a:solidFill>
                <a:srgbClr val="FFFFFF"/>
              </a:solidFill>
            </a:endParaRPr>
          </a:p>
        </p:txBody>
      </p:sp>
      <p:sp>
        <p:nvSpPr>
          <p:cNvPr id="51" name="Rectangle 5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4404974" y="605896"/>
            <a:ext cx="7478320" cy="5507037"/>
          </a:xfrm>
        </p:spPr>
        <p:txBody>
          <a:bodyPr anchor="ctr">
            <a:normAutofit/>
          </a:bodyPr>
          <a:lstStyle/>
          <a:p>
            <a:r>
              <a:rPr lang="en-US" dirty="0"/>
              <a:t>Section Committees are an excellent way to involve members in the Section and instill a sense of ownership in the Section and its activities.  </a:t>
            </a:r>
          </a:p>
          <a:p>
            <a:r>
              <a:rPr lang="en-US" dirty="0"/>
              <a:t>Being a committee member provides a sense of belonging to the Section.  Active members are more likely to remain members.    </a:t>
            </a:r>
          </a:p>
          <a:p>
            <a:r>
              <a:rPr lang="en-US" u="sng" dirty="0"/>
              <a:t>It is expected that individuals who chair Section Committees be members of the Nebraska Section</a:t>
            </a:r>
            <a:r>
              <a:rPr lang="en-US" dirty="0"/>
              <a:t>.  </a:t>
            </a:r>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10123055" y="6459785"/>
            <a:ext cx="1089428" cy="365125"/>
          </a:xfrm>
        </p:spPr>
        <p:txBody>
          <a:bodyPr>
            <a:normAutofit/>
          </a:bodyPr>
          <a:lstStyle/>
          <a:p>
            <a:pPr>
              <a:spcAft>
                <a:spcPts val="600"/>
              </a:spcAft>
            </a:pPr>
            <a:fld id="{BFA60008-1664-47D5-90B5-B2DD39E57838}" type="slidenum">
              <a:rPr lang="en-US" smtClean="0">
                <a:solidFill>
                  <a:schemeClr val="tx2"/>
                </a:solidFill>
              </a:rPr>
              <a:pPr>
                <a:spcAft>
                  <a:spcPts val="600"/>
                </a:spcAft>
              </a:pPr>
              <a:t>10</a:t>
            </a:fld>
            <a:endParaRPr lang="en-US">
              <a:solidFill>
                <a:schemeClr val="tx2"/>
              </a:solidFill>
            </a:endParaRPr>
          </a:p>
        </p:txBody>
      </p:sp>
    </p:spTree>
    <p:extLst>
      <p:ext uri="{BB962C8B-B14F-4D97-AF65-F5344CB8AC3E}">
        <p14:creationId xmlns:p14="http://schemas.microsoft.com/office/powerpoint/2010/main" val="3850525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492370" y="605896"/>
            <a:ext cx="3084844" cy="5646208"/>
          </a:xfrm>
        </p:spPr>
        <p:txBody>
          <a:bodyPr anchor="ctr">
            <a:normAutofit/>
          </a:bodyPr>
          <a:lstStyle/>
          <a:p>
            <a:r>
              <a:rPr lang="en-US" sz="3600">
                <a:solidFill>
                  <a:srgbClr val="FFFFFF"/>
                </a:solidFill>
              </a:rPr>
              <a:t>Section Committees</a:t>
            </a:r>
            <a:endParaRPr lang="en-US" sz="3600" dirty="0">
              <a:solidFill>
                <a:srgbClr val="FFFFFF"/>
              </a:solidFill>
            </a:endParaRPr>
          </a:p>
        </p:txBody>
      </p:sp>
      <p:sp>
        <p:nvSpPr>
          <p:cNvPr id="51" name="Rectangle 5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4404974" y="605896"/>
            <a:ext cx="7478320" cy="5507037"/>
          </a:xfrm>
        </p:spPr>
        <p:txBody>
          <a:bodyPr anchor="ctr">
            <a:normAutofit/>
          </a:bodyPr>
          <a:lstStyle/>
          <a:p>
            <a:r>
              <a:rPr lang="en-US" dirty="0"/>
              <a:t>The committees listed in the by-laws and/or operating in the Section today are:</a:t>
            </a:r>
          </a:p>
          <a:p>
            <a:r>
              <a:rPr lang="en-US" sz="1600" dirty="0"/>
              <a:t>1.  Annual Meeting		10.  Producer Affairs</a:t>
            </a:r>
          </a:p>
          <a:p>
            <a:r>
              <a:rPr lang="en-US" sz="1600" dirty="0"/>
              <a:t>2.  Awards		11.  Public Affairs</a:t>
            </a:r>
          </a:p>
          <a:p>
            <a:r>
              <a:rPr lang="en-US" sz="1600" dirty="0"/>
              <a:t>3.  Envirothon*		12.  Range Judging</a:t>
            </a:r>
          </a:p>
          <a:p>
            <a:r>
              <a:rPr lang="en-US" sz="1600" dirty="0"/>
              <a:t>4.  Fund Raising		13.  Range Research </a:t>
            </a:r>
          </a:p>
          <a:p>
            <a:r>
              <a:rPr lang="en-US" sz="1600" dirty="0"/>
              <a:t>5.  History		14.  Range Tour</a:t>
            </a:r>
          </a:p>
          <a:p>
            <a:r>
              <a:rPr lang="en-US" sz="1600" dirty="0"/>
              <a:t>6.  Information &amp; Education	15.  Range Youth Camp</a:t>
            </a:r>
          </a:p>
          <a:p>
            <a:r>
              <a:rPr lang="en-US" sz="1600" dirty="0"/>
              <a:t>7.  Investments		16.  Scholarship</a:t>
            </a:r>
          </a:p>
          <a:p>
            <a:r>
              <a:rPr lang="en-US" sz="1600" dirty="0"/>
              <a:t>8.  Membership**		17.  Student Affairs</a:t>
            </a:r>
          </a:p>
          <a:p>
            <a:r>
              <a:rPr lang="en-US" sz="1600" dirty="0"/>
              <a:t>9.  Nominations		</a:t>
            </a:r>
          </a:p>
          <a:p>
            <a:r>
              <a:rPr lang="en-US" sz="1600" dirty="0"/>
              <a:t>*Envirothon Committee is mentioned in by-laws in Student Affairs Section, but duties are not specifically outlined as separate committee.</a:t>
            </a:r>
          </a:p>
          <a:p>
            <a:r>
              <a:rPr lang="en-US" sz="1600" dirty="0"/>
              <a:t>**The functions of the membership committee are listed under newsletter editor, but membership has been acting as a functioning committee for quite some time.</a:t>
            </a:r>
          </a:p>
          <a:p>
            <a:endParaRPr lang="en-US" sz="1600" dirty="0"/>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10123055" y="6459785"/>
            <a:ext cx="1089428" cy="365125"/>
          </a:xfrm>
        </p:spPr>
        <p:txBody>
          <a:bodyPr>
            <a:normAutofit/>
          </a:bodyPr>
          <a:lstStyle/>
          <a:p>
            <a:pPr>
              <a:spcAft>
                <a:spcPts val="600"/>
              </a:spcAft>
            </a:pPr>
            <a:fld id="{BFA60008-1664-47D5-90B5-B2DD39E57838}" type="slidenum">
              <a:rPr lang="en-US" smtClean="0">
                <a:solidFill>
                  <a:schemeClr val="tx2"/>
                </a:solidFill>
              </a:rPr>
              <a:pPr>
                <a:spcAft>
                  <a:spcPts val="600"/>
                </a:spcAft>
              </a:pPr>
              <a:t>11</a:t>
            </a:fld>
            <a:endParaRPr lang="en-US">
              <a:solidFill>
                <a:schemeClr val="tx2"/>
              </a:solidFill>
            </a:endParaRPr>
          </a:p>
        </p:txBody>
      </p:sp>
    </p:spTree>
    <p:extLst>
      <p:ext uri="{BB962C8B-B14F-4D97-AF65-F5344CB8AC3E}">
        <p14:creationId xmlns:p14="http://schemas.microsoft.com/office/powerpoint/2010/main" val="2334756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492370" y="605896"/>
            <a:ext cx="3084844" cy="5646208"/>
          </a:xfrm>
        </p:spPr>
        <p:txBody>
          <a:bodyPr anchor="ctr">
            <a:normAutofit/>
          </a:bodyPr>
          <a:lstStyle/>
          <a:p>
            <a:r>
              <a:rPr lang="en-US" sz="3600">
                <a:solidFill>
                  <a:srgbClr val="FFFFFF"/>
                </a:solidFill>
              </a:rPr>
              <a:t>Section Committees</a:t>
            </a:r>
            <a:endParaRPr lang="en-US" sz="3600" dirty="0">
              <a:solidFill>
                <a:srgbClr val="FFFFFF"/>
              </a:solidFill>
            </a:endParaRPr>
          </a:p>
        </p:txBody>
      </p:sp>
      <p:sp>
        <p:nvSpPr>
          <p:cNvPr id="51" name="Rectangle 5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4404974" y="605896"/>
            <a:ext cx="7478320" cy="5507037"/>
          </a:xfrm>
        </p:spPr>
        <p:txBody>
          <a:bodyPr anchor="ctr">
            <a:normAutofit/>
          </a:bodyPr>
          <a:lstStyle/>
          <a:p>
            <a:endParaRPr lang="en-US" sz="1600" dirty="0"/>
          </a:p>
          <a:p>
            <a:pPr marL="0" indent="0">
              <a:buNone/>
            </a:pPr>
            <a:r>
              <a:rPr lang="en-US" dirty="0"/>
              <a:t>Committee Chairs may appoint/include as many committee members as needed to successfully complete their responsibilities, with approval of the Council.  </a:t>
            </a:r>
          </a:p>
          <a:p>
            <a:pPr marL="0" indent="0">
              <a:buNone/>
            </a:pPr>
            <a:r>
              <a:rPr lang="en-US" dirty="0"/>
              <a:t>All Committee Chairs are expected to provide a report at Council Meetings and the Annual Section Meeting.</a:t>
            </a:r>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10123055" y="6459785"/>
            <a:ext cx="1089428" cy="365125"/>
          </a:xfrm>
        </p:spPr>
        <p:txBody>
          <a:bodyPr>
            <a:normAutofit/>
          </a:bodyPr>
          <a:lstStyle/>
          <a:p>
            <a:pPr>
              <a:spcAft>
                <a:spcPts val="600"/>
              </a:spcAft>
            </a:pPr>
            <a:fld id="{BFA60008-1664-47D5-90B5-B2DD39E57838}" type="slidenum">
              <a:rPr lang="en-US" smtClean="0">
                <a:solidFill>
                  <a:schemeClr val="tx2"/>
                </a:solidFill>
              </a:rPr>
              <a:pPr>
                <a:spcAft>
                  <a:spcPts val="600"/>
                </a:spcAft>
              </a:pPr>
              <a:t>12</a:t>
            </a:fld>
            <a:endParaRPr lang="en-US">
              <a:solidFill>
                <a:schemeClr val="tx2"/>
              </a:solidFill>
            </a:endParaRPr>
          </a:p>
        </p:txBody>
      </p:sp>
    </p:spTree>
    <p:extLst>
      <p:ext uri="{BB962C8B-B14F-4D97-AF65-F5344CB8AC3E}">
        <p14:creationId xmlns:p14="http://schemas.microsoft.com/office/powerpoint/2010/main" val="2342148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492370" y="605896"/>
            <a:ext cx="3084844" cy="5646208"/>
          </a:xfrm>
        </p:spPr>
        <p:txBody>
          <a:bodyPr anchor="ctr">
            <a:normAutofit/>
          </a:bodyPr>
          <a:lstStyle/>
          <a:p>
            <a:r>
              <a:rPr lang="en-US" sz="3600" dirty="0">
                <a:solidFill>
                  <a:srgbClr val="FFFFFF"/>
                </a:solidFill>
              </a:rPr>
              <a:t>Annual Meeting</a:t>
            </a:r>
          </a:p>
        </p:txBody>
      </p:sp>
      <p:sp>
        <p:nvSpPr>
          <p:cNvPr id="51" name="Rectangle 5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4513664" y="258763"/>
            <a:ext cx="7051600" cy="5972704"/>
          </a:xfrm>
        </p:spPr>
        <p:txBody>
          <a:bodyPr anchor="ctr">
            <a:normAutofit/>
          </a:bodyPr>
          <a:lstStyle/>
          <a:p>
            <a:endParaRPr lang="en-US" dirty="0"/>
          </a:p>
          <a:p>
            <a:r>
              <a:rPr lang="en-US" dirty="0"/>
              <a:t>The Section President-Elect chairs the committee and is the overall coordinator of the meeting.  The President-Elect should appoint a team of individuals to assist with planning and conducting the meeting.  </a:t>
            </a:r>
          </a:p>
          <a:p>
            <a:r>
              <a:rPr lang="en-US" dirty="0"/>
              <a:t>Suggested team members include a Program Coordinator, Facilities Coordinator, Secretary-Treasurer, Tour Organizer and others who can assist with the planning. </a:t>
            </a:r>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10123055" y="6459785"/>
            <a:ext cx="1089428" cy="365125"/>
          </a:xfrm>
        </p:spPr>
        <p:txBody>
          <a:bodyPr>
            <a:normAutofit/>
          </a:bodyPr>
          <a:lstStyle/>
          <a:p>
            <a:pPr>
              <a:spcAft>
                <a:spcPts val="600"/>
              </a:spcAft>
            </a:pPr>
            <a:fld id="{BFA60008-1664-47D5-90B5-B2DD39E57838}" type="slidenum">
              <a:rPr lang="en-US">
                <a:solidFill>
                  <a:schemeClr val="tx2"/>
                </a:solidFill>
              </a:rPr>
              <a:pPr>
                <a:spcAft>
                  <a:spcPts val="600"/>
                </a:spcAft>
              </a:pPr>
              <a:t>13</a:t>
            </a:fld>
            <a:endParaRPr lang="en-US">
              <a:solidFill>
                <a:schemeClr val="tx2"/>
              </a:solidFill>
            </a:endParaRPr>
          </a:p>
        </p:txBody>
      </p:sp>
    </p:spTree>
    <p:extLst>
      <p:ext uri="{BB962C8B-B14F-4D97-AF65-F5344CB8AC3E}">
        <p14:creationId xmlns:p14="http://schemas.microsoft.com/office/powerpoint/2010/main" val="739015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8" name="Rectangle 57">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5181601" y="634946"/>
            <a:ext cx="6368142" cy="1450757"/>
          </a:xfrm>
        </p:spPr>
        <p:txBody>
          <a:bodyPr>
            <a:normAutofit fontScale="90000"/>
          </a:bodyPr>
          <a:lstStyle/>
          <a:p>
            <a:r>
              <a:rPr lang="en-US" dirty="0"/>
              <a:t>Annual Meeting Committee Duties Include:</a:t>
            </a:r>
          </a:p>
        </p:txBody>
      </p:sp>
      <p:pic>
        <p:nvPicPr>
          <p:cNvPr id="6" name="Picture 5" descr="A group of people in a room&#10;&#10;Description automatically generated">
            <a:extLst>
              <a:ext uri="{FF2B5EF4-FFF2-40B4-BE49-F238E27FC236}">
                <a16:creationId xmlns:a16="http://schemas.microsoft.com/office/drawing/2014/main" id="{8B1E09C8-B9C2-442A-9EFB-54845A2F8E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856" r="22037"/>
          <a:stretch/>
        </p:blipFill>
        <p:spPr>
          <a:xfrm>
            <a:off x="20" y="-12128"/>
            <a:ext cx="4654276" cy="6870127"/>
          </a:xfrm>
          <a:prstGeom prst="rect">
            <a:avLst/>
          </a:prstGeom>
        </p:spPr>
      </p:pic>
      <p:cxnSp>
        <p:nvCxnSpPr>
          <p:cNvPr id="60" name="Straight Connector 59">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5181601" y="2198914"/>
            <a:ext cx="6368142" cy="4328886"/>
          </a:xfrm>
        </p:spPr>
        <p:txBody>
          <a:bodyPr>
            <a:noAutofit/>
          </a:bodyPr>
          <a:lstStyle/>
          <a:p>
            <a:r>
              <a:rPr lang="en-US" sz="1600" dirty="0"/>
              <a:t>1.  Suggest or solicit bids for host city or town and coordinate plans for meeting activities in cooperation with the Council.</a:t>
            </a:r>
          </a:p>
          <a:p>
            <a:r>
              <a:rPr lang="en-US" sz="1600" dirty="0"/>
              <a:t>2.  Make all arrangements for the meeting.</a:t>
            </a:r>
          </a:p>
          <a:p>
            <a:r>
              <a:rPr lang="en-US" sz="1600" dirty="0"/>
              <a:t>3.  Prepare meeting program.</a:t>
            </a:r>
          </a:p>
          <a:p>
            <a:r>
              <a:rPr lang="en-US" sz="1600" dirty="0"/>
              <a:t>4.  Prepare all materials needed such as programs, registration forms and meal tickets.</a:t>
            </a:r>
          </a:p>
          <a:p>
            <a:r>
              <a:rPr lang="en-US" sz="1600" dirty="0"/>
              <a:t>5.  Arrange adequate personnel to handle registration and transportation.</a:t>
            </a:r>
          </a:p>
          <a:p>
            <a:r>
              <a:rPr lang="en-US" sz="1600" dirty="0"/>
              <a:t>6.  Confer with Secretary-Treasurer on proposed costs including complementary items for presenters (meals, lodging, etc.).</a:t>
            </a:r>
          </a:p>
          <a:p>
            <a:r>
              <a:rPr lang="en-US" sz="1600" dirty="0"/>
              <a:t>7.  Make arrangements with SRM office for Certified Range Professional/Certified Range Consultant Continuing Education Credits for the meeting and tour.</a:t>
            </a:r>
          </a:p>
          <a:p>
            <a:r>
              <a:rPr lang="en-US" sz="1600" dirty="0"/>
              <a:t>8.  Consider invitation of SRM Board of Directors representative to Annual Meeting.  Negotiate travel expenses as appropriate.</a:t>
            </a:r>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9900458" y="6459785"/>
            <a:ext cx="1312025" cy="365125"/>
          </a:xfrm>
        </p:spPr>
        <p:txBody>
          <a:bodyPr>
            <a:normAutofit/>
          </a:bodyPr>
          <a:lstStyle/>
          <a:p>
            <a:pPr>
              <a:spcAft>
                <a:spcPts val="600"/>
              </a:spcAft>
            </a:pPr>
            <a:fld id="{BFA60008-1664-47D5-90B5-B2DD39E57838}" type="slidenum">
              <a:rPr lang="en-US">
                <a:solidFill>
                  <a:schemeClr val="tx1">
                    <a:lumMod val="75000"/>
                    <a:lumOff val="25000"/>
                  </a:schemeClr>
                </a:solidFill>
              </a:rPr>
              <a:pPr>
                <a:spcAft>
                  <a:spcPts val="600"/>
                </a:spcAft>
              </a:pPr>
              <a:t>14</a:t>
            </a:fld>
            <a:endParaRPr lang="en-US">
              <a:solidFill>
                <a:schemeClr val="tx1">
                  <a:lumMod val="75000"/>
                  <a:lumOff val="25000"/>
                </a:schemeClr>
              </a:solidFill>
            </a:endParaRPr>
          </a:p>
        </p:txBody>
      </p:sp>
    </p:spTree>
    <p:extLst>
      <p:ext uri="{BB962C8B-B14F-4D97-AF65-F5344CB8AC3E}">
        <p14:creationId xmlns:p14="http://schemas.microsoft.com/office/powerpoint/2010/main" val="3245720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8" name="Rectangle 57">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5181601" y="634946"/>
            <a:ext cx="6368142" cy="1450757"/>
          </a:xfrm>
        </p:spPr>
        <p:txBody>
          <a:bodyPr>
            <a:normAutofit/>
          </a:bodyPr>
          <a:lstStyle/>
          <a:p>
            <a:r>
              <a:rPr lang="en-US"/>
              <a:t>Annual Meeting</a:t>
            </a:r>
          </a:p>
        </p:txBody>
      </p:sp>
      <p:pic>
        <p:nvPicPr>
          <p:cNvPr id="6" name="Picture 5" descr="A couple of people that are sitting on a bench&#10;&#10;Description generated with very high confidence">
            <a:extLst>
              <a:ext uri="{FF2B5EF4-FFF2-40B4-BE49-F238E27FC236}">
                <a16:creationId xmlns:a16="http://schemas.microsoft.com/office/drawing/2014/main" id="{90E49E7A-15D9-4EB4-9051-9CD0BEF537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17" r="-2" b="-2"/>
          <a:stretch/>
        </p:blipFill>
        <p:spPr>
          <a:xfrm>
            <a:off x="20" y="-12128"/>
            <a:ext cx="4654276" cy="6870127"/>
          </a:xfrm>
          <a:prstGeom prst="rect">
            <a:avLst/>
          </a:prstGeom>
        </p:spPr>
      </p:pic>
      <p:cxnSp>
        <p:nvCxnSpPr>
          <p:cNvPr id="60" name="Straight Connector 59">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5181601" y="2198914"/>
            <a:ext cx="6368142" cy="3670180"/>
          </a:xfrm>
        </p:spPr>
        <p:txBody>
          <a:bodyPr>
            <a:normAutofit/>
          </a:bodyPr>
          <a:lstStyle/>
          <a:p>
            <a:r>
              <a:rPr lang="en-US" dirty="0"/>
              <a:t>The Annual Meeting Committee plans, organizes and puts on the Section’s Annual Meeting. </a:t>
            </a:r>
          </a:p>
          <a:p>
            <a:r>
              <a:rPr lang="en-US" dirty="0"/>
              <a:t>The meeting format should generally consist of a Section business meeting, a technical session which includes graduate student and High School Youth Forum papers as well as a banquet to provide a presentation of awards.  </a:t>
            </a:r>
          </a:p>
          <a:p>
            <a:r>
              <a:rPr lang="en-US" dirty="0"/>
              <a:t>A luncheon and tour may also be incorporated into the annual meeting.</a:t>
            </a:r>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9900458" y="6459785"/>
            <a:ext cx="1312025" cy="365125"/>
          </a:xfrm>
        </p:spPr>
        <p:txBody>
          <a:bodyPr>
            <a:normAutofit/>
          </a:bodyPr>
          <a:lstStyle/>
          <a:p>
            <a:pPr>
              <a:spcAft>
                <a:spcPts val="600"/>
              </a:spcAft>
            </a:pPr>
            <a:fld id="{BFA60008-1664-47D5-90B5-B2DD39E57838}" type="slidenum">
              <a:rPr lang="en-US">
                <a:solidFill>
                  <a:schemeClr val="tx1">
                    <a:lumMod val="75000"/>
                    <a:lumOff val="25000"/>
                  </a:schemeClr>
                </a:solidFill>
              </a:rPr>
              <a:pPr>
                <a:spcAft>
                  <a:spcPts val="600"/>
                </a:spcAft>
              </a:pPr>
              <a:t>15</a:t>
            </a:fld>
            <a:endParaRPr lang="en-US">
              <a:solidFill>
                <a:schemeClr val="tx1">
                  <a:lumMod val="75000"/>
                  <a:lumOff val="25000"/>
                </a:schemeClr>
              </a:solidFill>
            </a:endParaRPr>
          </a:p>
        </p:txBody>
      </p:sp>
    </p:spTree>
    <p:extLst>
      <p:ext uri="{BB962C8B-B14F-4D97-AF65-F5344CB8AC3E}">
        <p14:creationId xmlns:p14="http://schemas.microsoft.com/office/powerpoint/2010/main" val="2623385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5181601" y="634946"/>
            <a:ext cx="6368142" cy="1450757"/>
          </a:xfrm>
        </p:spPr>
        <p:txBody>
          <a:bodyPr vert="horz" lIns="91440" tIns="45720" rIns="91440" bIns="45720" rtlCol="0" anchor="b">
            <a:normAutofit/>
          </a:bodyPr>
          <a:lstStyle/>
          <a:p>
            <a:r>
              <a:rPr lang="en-US" dirty="0"/>
              <a:t>Annual Meeting Considerations</a:t>
            </a:r>
          </a:p>
        </p:txBody>
      </p:sp>
      <p:pic>
        <p:nvPicPr>
          <p:cNvPr id="7" name="Content Placeholder 6" descr="A couple of people that are standing in a room&#10;&#10;Description automatically generated">
            <a:extLst>
              <a:ext uri="{FF2B5EF4-FFF2-40B4-BE49-F238E27FC236}">
                <a16:creationId xmlns:a16="http://schemas.microsoft.com/office/drawing/2014/main" id="{FAE41531-EE45-480C-A082-73E13F2BDB02}"/>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45781" r="3408" b="-2"/>
          <a:stretch/>
        </p:blipFill>
        <p:spPr>
          <a:xfrm>
            <a:off x="20" y="-12128"/>
            <a:ext cx="4654276" cy="6870127"/>
          </a:xfrm>
          <a:prstGeom prst="rect">
            <a:avLst/>
          </a:prstGeom>
        </p:spPr>
      </p:pic>
      <p:cxnSp>
        <p:nvCxnSpPr>
          <p:cNvPr id="22" name="Straight Connector 21">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EAAC61-8A8E-4945-946B-237655523BD8}"/>
              </a:ext>
            </a:extLst>
          </p:cNvPr>
          <p:cNvSpPr>
            <a:spLocks noGrp="1"/>
          </p:cNvSpPr>
          <p:nvPr>
            <p:ph sz="half" idx="1"/>
          </p:nvPr>
        </p:nvSpPr>
        <p:spPr>
          <a:xfrm>
            <a:off x="5181601" y="2198914"/>
            <a:ext cx="6368142" cy="3670180"/>
          </a:xfrm>
        </p:spPr>
        <p:txBody>
          <a:bodyPr vert="horz" lIns="0" tIns="45720" rIns="0" bIns="45720" rtlCol="0">
            <a:normAutofit/>
          </a:bodyPr>
          <a:lstStyle/>
          <a:p>
            <a:r>
              <a:rPr lang="en-US" sz="1700" dirty="0"/>
              <a:t>When planning the annual meeting the following items should be considered:</a:t>
            </a:r>
          </a:p>
          <a:p>
            <a:r>
              <a:rPr lang="en-US" sz="1700" dirty="0"/>
              <a:t>The banquet includes a crazy auction which is a major fund raising activity for Student Chapters.  </a:t>
            </a:r>
          </a:p>
          <a:p>
            <a:r>
              <a:rPr lang="en-US" sz="1700" dirty="0"/>
              <a:t>To facilitate the crazy auction, the Annual Meeting Committee should provide:</a:t>
            </a:r>
          </a:p>
          <a:p>
            <a:r>
              <a:rPr lang="en-US" sz="1700" dirty="0"/>
              <a:t>1. An Auctioneer</a:t>
            </a:r>
          </a:p>
          <a:p>
            <a:r>
              <a:rPr lang="en-US" sz="1700" dirty="0"/>
              <a:t>2. Space for auction items to be displayed in advance of auction.</a:t>
            </a:r>
          </a:p>
          <a:p>
            <a:r>
              <a:rPr lang="en-US" sz="1700" dirty="0"/>
              <a:t>3. Adequate time ahead of the banquet to complete the crazy auction.</a:t>
            </a:r>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a:spcAft>
                <a:spcPts val="600"/>
              </a:spcAft>
            </a:pPr>
            <a:fld id="{BFA60008-1664-47D5-90B5-B2DD39E57838}" type="slidenum">
              <a:rPr lang="en-US">
                <a:solidFill>
                  <a:schemeClr val="tx1">
                    <a:lumMod val="75000"/>
                    <a:lumOff val="25000"/>
                  </a:schemeClr>
                </a:solidFill>
              </a:rPr>
              <a:pPr>
                <a:spcAft>
                  <a:spcPts val="600"/>
                </a:spcAft>
              </a:pPr>
              <a:t>16</a:t>
            </a:fld>
            <a:endParaRPr lang="en-US">
              <a:solidFill>
                <a:schemeClr val="tx1">
                  <a:lumMod val="75000"/>
                  <a:lumOff val="25000"/>
                </a:schemeClr>
              </a:solidFill>
            </a:endParaRPr>
          </a:p>
        </p:txBody>
      </p:sp>
    </p:spTree>
    <p:extLst>
      <p:ext uri="{BB962C8B-B14F-4D97-AF65-F5344CB8AC3E}">
        <p14:creationId xmlns:p14="http://schemas.microsoft.com/office/powerpoint/2010/main" val="3161241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F83BAE65-D215-4292-9498-D9610AC2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7859485" y="634946"/>
            <a:ext cx="3690257" cy="1450757"/>
          </a:xfrm>
        </p:spPr>
        <p:txBody>
          <a:bodyPr vert="horz" lIns="91440" tIns="45720" rIns="91440" bIns="45720" rtlCol="0" anchor="b">
            <a:normAutofit/>
          </a:bodyPr>
          <a:lstStyle/>
          <a:p>
            <a:r>
              <a:rPr lang="en-US" sz="4400"/>
              <a:t>Annual Meeting Considerations</a:t>
            </a:r>
          </a:p>
        </p:txBody>
      </p:sp>
      <p:pic>
        <p:nvPicPr>
          <p:cNvPr id="7" name="Content Placeholder 6" descr="A group of people posing for a photo&#10;&#10;Description automatically generated">
            <a:extLst>
              <a:ext uri="{FF2B5EF4-FFF2-40B4-BE49-F238E27FC236}">
                <a16:creationId xmlns:a16="http://schemas.microsoft.com/office/drawing/2014/main" id="{A36B486E-C10F-4885-AA8C-0939C2E1341A}"/>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33999" y="1353902"/>
            <a:ext cx="6909801" cy="3886763"/>
          </a:xfrm>
          <a:prstGeom prst="rect">
            <a:avLst/>
          </a:prstGeom>
        </p:spPr>
      </p:pic>
      <p:cxnSp>
        <p:nvCxnSpPr>
          <p:cNvPr id="20" name="Straight Connector 19">
            <a:extLst>
              <a:ext uri="{FF2B5EF4-FFF2-40B4-BE49-F238E27FC236}">
                <a16:creationId xmlns:a16="http://schemas.microsoft.com/office/drawing/2014/main" id="{5C99ACED-3F9B-471D-97BC-E5D2D2319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C6F6619E-8C02-4E71-89EC-2D7DB720EB74}"/>
              </a:ext>
            </a:extLst>
          </p:cNvPr>
          <p:cNvSpPr>
            <a:spLocks noGrp="1"/>
          </p:cNvSpPr>
          <p:nvPr>
            <p:ph sz="half" idx="2"/>
          </p:nvPr>
        </p:nvSpPr>
        <p:spPr>
          <a:xfrm>
            <a:off x="7859485" y="2198914"/>
            <a:ext cx="3690257" cy="3670180"/>
          </a:xfrm>
        </p:spPr>
        <p:txBody>
          <a:bodyPr vert="horz" lIns="0" tIns="45720" rIns="0" bIns="45720" rtlCol="0">
            <a:normAutofit/>
          </a:bodyPr>
          <a:lstStyle/>
          <a:p>
            <a:r>
              <a:rPr lang="en-US" sz="1600" dirty="0"/>
              <a:t>To ensure that federal agency employees receive agency approval from National Headquarters to attend the Section meeting the following items are needed </a:t>
            </a:r>
            <a:r>
              <a:rPr lang="en-US" sz="1600" b="1" u="sng" dirty="0"/>
              <a:t>at least 4 months</a:t>
            </a:r>
            <a:r>
              <a:rPr lang="en-US" sz="1600" dirty="0"/>
              <a:t> in advance of the meeting:</a:t>
            </a:r>
          </a:p>
          <a:p>
            <a:r>
              <a:rPr lang="en-US" sz="1600" dirty="0"/>
              <a:t>1.  Location of meeting.</a:t>
            </a:r>
          </a:p>
          <a:p>
            <a:r>
              <a:rPr lang="en-US" sz="1600" dirty="0"/>
              <a:t>2.  Estimated registration costs</a:t>
            </a:r>
          </a:p>
          <a:p>
            <a:r>
              <a:rPr lang="en-US" sz="1600" dirty="0"/>
              <a:t>3.  Preliminary agenda (invited speakers and topics)</a:t>
            </a:r>
          </a:p>
          <a:p>
            <a:r>
              <a:rPr lang="en-US" sz="1600" dirty="0"/>
              <a:t>The above information should be provided to the current NE NRCS State Rangeland Management Specialist.</a:t>
            </a:r>
          </a:p>
        </p:txBody>
      </p:sp>
      <p:sp>
        <p:nvSpPr>
          <p:cNvPr id="22" name="Rectangle 21">
            <a:extLst>
              <a:ext uri="{FF2B5EF4-FFF2-40B4-BE49-F238E27FC236}">
                <a16:creationId xmlns:a16="http://schemas.microsoft.com/office/drawing/2014/main" id="{86C05757-249C-4F2B-B326-B940FDD9C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EE922679-5189-4C5C-9FBB-6839F89C6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a:spcAft>
                <a:spcPts val="600"/>
              </a:spcAft>
            </a:pPr>
            <a:fld id="{BFA60008-1664-47D5-90B5-B2DD39E57838}" type="slidenum">
              <a:rPr lang="en-US"/>
              <a:pPr>
                <a:spcAft>
                  <a:spcPts val="600"/>
                </a:spcAft>
              </a:pPr>
              <a:t>17</a:t>
            </a:fld>
            <a:endParaRPr lang="en-US"/>
          </a:p>
        </p:txBody>
      </p:sp>
    </p:spTree>
    <p:extLst>
      <p:ext uri="{BB962C8B-B14F-4D97-AF65-F5344CB8AC3E}">
        <p14:creationId xmlns:p14="http://schemas.microsoft.com/office/powerpoint/2010/main" val="1812059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8" name="Rectangle 57">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5181601" y="634946"/>
            <a:ext cx="6368142" cy="1450757"/>
          </a:xfrm>
        </p:spPr>
        <p:txBody>
          <a:bodyPr>
            <a:normAutofit/>
          </a:bodyPr>
          <a:lstStyle/>
          <a:p>
            <a:r>
              <a:rPr lang="en-US" dirty="0"/>
              <a:t>NE Section Awards</a:t>
            </a:r>
          </a:p>
        </p:txBody>
      </p:sp>
      <p:pic>
        <p:nvPicPr>
          <p:cNvPr id="6" name="Picture 5" descr="A group of people standing next to a sign&#10;&#10;Description generated with very high confidence">
            <a:extLst>
              <a:ext uri="{FF2B5EF4-FFF2-40B4-BE49-F238E27FC236}">
                <a16:creationId xmlns:a16="http://schemas.microsoft.com/office/drawing/2014/main" id="{FA89D6E0-7AD2-42DA-9191-BFE5352B68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46" r="9669" b="-2"/>
          <a:stretch/>
        </p:blipFill>
        <p:spPr>
          <a:xfrm>
            <a:off x="20" y="-12128"/>
            <a:ext cx="4654276" cy="6870127"/>
          </a:xfrm>
          <a:prstGeom prst="rect">
            <a:avLst/>
          </a:prstGeom>
        </p:spPr>
      </p:pic>
      <p:cxnSp>
        <p:nvCxnSpPr>
          <p:cNvPr id="60" name="Straight Connector 59">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5181601" y="2198914"/>
            <a:ext cx="6368142" cy="3670180"/>
          </a:xfrm>
        </p:spPr>
        <p:txBody>
          <a:bodyPr>
            <a:normAutofit fontScale="92500" lnSpcReduction="20000"/>
          </a:bodyPr>
          <a:lstStyle/>
          <a:p>
            <a:r>
              <a:rPr lang="en-US" dirty="0"/>
              <a:t>The Section has three primary awards: </a:t>
            </a:r>
          </a:p>
          <a:p>
            <a:r>
              <a:rPr lang="en-US" dirty="0"/>
              <a:t>1.  </a:t>
            </a:r>
            <a:r>
              <a:rPr lang="en-US" dirty="0" err="1"/>
              <a:t>Rangeman’s</a:t>
            </a:r>
            <a:r>
              <a:rPr lang="en-US" dirty="0"/>
              <a:t> Award.  Membership in SRM is not a requirement for the recipient of the </a:t>
            </a:r>
            <a:r>
              <a:rPr lang="en-US" dirty="0" err="1"/>
              <a:t>Rangeman’s</a:t>
            </a:r>
            <a:r>
              <a:rPr lang="en-US" dirty="0"/>
              <a:t> Award,  </a:t>
            </a:r>
          </a:p>
          <a:p>
            <a:r>
              <a:rPr lang="en-US" dirty="0"/>
              <a:t>2.  Range Management Service Award.  The recipient of the Range Management Service Award must be a member of the Section.</a:t>
            </a:r>
          </a:p>
          <a:p>
            <a:r>
              <a:rPr lang="en-US" dirty="0"/>
              <a:t>3.  Outstanding Young Range Professional Award. The recipient of this award must be a member of the Section and 40 years of age or less.</a:t>
            </a:r>
          </a:p>
          <a:p>
            <a:r>
              <a:rPr lang="en-US" dirty="0"/>
              <a:t>Membership may nominate an individual for a Special Award which may be approved and presented at the discretion of the Awards Committee.</a:t>
            </a:r>
          </a:p>
          <a:p>
            <a:r>
              <a:rPr lang="en-US" dirty="0"/>
              <a:t>Refer to Section by-laws for award criteria.</a:t>
            </a:r>
          </a:p>
          <a:p>
            <a:endParaRPr lang="en-US" dirty="0"/>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9900458" y="6459785"/>
            <a:ext cx="1312025" cy="365125"/>
          </a:xfrm>
        </p:spPr>
        <p:txBody>
          <a:bodyPr>
            <a:normAutofit/>
          </a:bodyPr>
          <a:lstStyle/>
          <a:p>
            <a:pPr>
              <a:spcAft>
                <a:spcPts val="600"/>
              </a:spcAft>
            </a:pPr>
            <a:fld id="{BFA60008-1664-47D5-90B5-B2DD39E57838}" type="slidenum">
              <a:rPr lang="en-US">
                <a:solidFill>
                  <a:schemeClr val="tx1">
                    <a:lumMod val="75000"/>
                    <a:lumOff val="25000"/>
                  </a:schemeClr>
                </a:solidFill>
              </a:rPr>
              <a:pPr>
                <a:spcAft>
                  <a:spcPts val="600"/>
                </a:spcAft>
              </a:pPr>
              <a:t>18</a:t>
            </a:fld>
            <a:endParaRPr lang="en-US">
              <a:solidFill>
                <a:schemeClr val="tx1">
                  <a:lumMod val="75000"/>
                  <a:lumOff val="25000"/>
                </a:schemeClr>
              </a:solidFill>
            </a:endParaRPr>
          </a:p>
        </p:txBody>
      </p:sp>
    </p:spTree>
    <p:extLst>
      <p:ext uri="{BB962C8B-B14F-4D97-AF65-F5344CB8AC3E}">
        <p14:creationId xmlns:p14="http://schemas.microsoft.com/office/powerpoint/2010/main" val="1880226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66">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9" name="Rectangle 68">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5181601" y="634946"/>
            <a:ext cx="6368142" cy="1450757"/>
          </a:xfrm>
        </p:spPr>
        <p:txBody>
          <a:bodyPr>
            <a:normAutofit/>
          </a:bodyPr>
          <a:lstStyle/>
          <a:p>
            <a:r>
              <a:rPr lang="en-US"/>
              <a:t>NE Section Awards</a:t>
            </a:r>
          </a:p>
        </p:txBody>
      </p:sp>
      <p:pic>
        <p:nvPicPr>
          <p:cNvPr id="6" name="Picture 5" descr="A person holding a sign&#10;&#10;Description automatically generated">
            <a:extLst>
              <a:ext uri="{FF2B5EF4-FFF2-40B4-BE49-F238E27FC236}">
                <a16:creationId xmlns:a16="http://schemas.microsoft.com/office/drawing/2014/main" id="{F35AE553-6CD5-425E-A503-18C5C41F39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773" r="19416" b="-2"/>
          <a:stretch/>
        </p:blipFill>
        <p:spPr>
          <a:xfrm>
            <a:off x="20" y="-12128"/>
            <a:ext cx="4654276" cy="6870127"/>
          </a:xfrm>
          <a:prstGeom prst="rect">
            <a:avLst/>
          </a:prstGeom>
        </p:spPr>
      </p:pic>
      <p:cxnSp>
        <p:nvCxnSpPr>
          <p:cNvPr id="80" name="Straight Connector 70">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5181601" y="2198913"/>
            <a:ext cx="6368142" cy="4260869"/>
          </a:xfrm>
        </p:spPr>
        <p:txBody>
          <a:bodyPr>
            <a:noAutofit/>
          </a:bodyPr>
          <a:lstStyle/>
          <a:p>
            <a:r>
              <a:rPr lang="en-US" sz="1600" dirty="0"/>
              <a:t>The Committee is chaired by the Section Past-President and will include two other members selected by the Chair.  </a:t>
            </a:r>
          </a:p>
          <a:p>
            <a:r>
              <a:rPr lang="en-US" sz="1600" dirty="0"/>
              <a:t>Committee Duties Include:</a:t>
            </a:r>
          </a:p>
          <a:p>
            <a:r>
              <a:rPr lang="en-US" sz="1600" dirty="0"/>
              <a:t>1.  Solicit award nominations in the Spring and Summer Newsletters.</a:t>
            </a:r>
          </a:p>
          <a:p>
            <a:r>
              <a:rPr lang="en-US" sz="1600" dirty="0"/>
              <a:t>2.  Review nominations for the Awards, select recipients from nominations received, and seek approval of Council.</a:t>
            </a:r>
          </a:p>
          <a:p>
            <a:r>
              <a:rPr lang="en-US" sz="1600" dirty="0"/>
              <a:t>4.  Order plaques to be presented to awardees at the Annual Meeting.</a:t>
            </a:r>
          </a:p>
          <a:p>
            <a:r>
              <a:rPr lang="en-US" sz="1600" dirty="0"/>
              <a:t>5.  Provide biographical information to I&amp;E Chairperson for development of news release.</a:t>
            </a:r>
          </a:p>
          <a:p>
            <a:r>
              <a:rPr lang="en-US" sz="1600" dirty="0"/>
              <a:t>6.  Prepare Certificate of Appreciation for outgoing Officers.</a:t>
            </a:r>
          </a:p>
          <a:p>
            <a:r>
              <a:rPr lang="en-US" sz="1600" dirty="0"/>
              <a:t>7.  Solicit and make recommendations for parent society awards as appropriate and with approval of the Council.</a:t>
            </a:r>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9900458" y="6459785"/>
            <a:ext cx="1312025" cy="365125"/>
          </a:xfrm>
        </p:spPr>
        <p:txBody>
          <a:bodyPr>
            <a:normAutofit/>
          </a:bodyPr>
          <a:lstStyle/>
          <a:p>
            <a:pPr>
              <a:spcAft>
                <a:spcPts val="600"/>
              </a:spcAft>
            </a:pPr>
            <a:fld id="{BFA60008-1664-47D5-90B5-B2DD39E57838}" type="slidenum">
              <a:rPr lang="en-US">
                <a:solidFill>
                  <a:schemeClr val="tx1">
                    <a:lumMod val="75000"/>
                    <a:lumOff val="25000"/>
                  </a:schemeClr>
                </a:solidFill>
              </a:rPr>
              <a:pPr>
                <a:spcAft>
                  <a:spcPts val="600"/>
                </a:spcAft>
              </a:pPr>
              <a:t>19</a:t>
            </a:fld>
            <a:endParaRPr lang="en-US">
              <a:solidFill>
                <a:schemeClr val="tx1">
                  <a:lumMod val="75000"/>
                  <a:lumOff val="25000"/>
                </a:schemeClr>
              </a:solidFill>
            </a:endParaRPr>
          </a:p>
        </p:txBody>
      </p:sp>
    </p:spTree>
    <p:extLst>
      <p:ext uri="{BB962C8B-B14F-4D97-AF65-F5344CB8AC3E}">
        <p14:creationId xmlns:p14="http://schemas.microsoft.com/office/powerpoint/2010/main" val="1708600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6FA7748-2CB0-4536-9385-75E8EE6F9EFC}"/>
              </a:ext>
            </a:extLst>
          </p:cNvPr>
          <p:cNvSpPr>
            <a:spLocks noGrp="1"/>
          </p:cNvSpPr>
          <p:nvPr>
            <p:ph type="title"/>
          </p:nvPr>
        </p:nvSpPr>
        <p:spPr>
          <a:xfrm>
            <a:off x="5181601" y="634946"/>
            <a:ext cx="6368142" cy="1450757"/>
          </a:xfrm>
        </p:spPr>
        <p:txBody>
          <a:bodyPr vert="horz" lIns="91440" tIns="45720" rIns="91440" bIns="45720" rtlCol="0" anchor="b">
            <a:normAutofit/>
          </a:bodyPr>
          <a:lstStyle/>
          <a:p>
            <a:r>
              <a:rPr lang="en-US" dirty="0"/>
              <a:t>Nebraska Section Brief Facts</a:t>
            </a:r>
          </a:p>
        </p:txBody>
      </p:sp>
      <p:pic>
        <p:nvPicPr>
          <p:cNvPr id="9" name="Content Placeholder 8" descr="A person standing on a dry grass field&#10;&#10;Description automatically generated">
            <a:extLst>
              <a:ext uri="{FF2B5EF4-FFF2-40B4-BE49-F238E27FC236}">
                <a16:creationId xmlns:a16="http://schemas.microsoft.com/office/drawing/2014/main" id="{246D2D0F-BB2F-4948-B8F7-D2D10B4AE31A}"/>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35667" t="-177" r="13522" b="175"/>
          <a:stretch/>
        </p:blipFill>
        <p:spPr>
          <a:xfrm>
            <a:off x="20" y="-12128"/>
            <a:ext cx="4654276" cy="6870127"/>
          </a:xfrm>
          <a:prstGeom prst="rect">
            <a:avLst/>
          </a:prstGeom>
        </p:spPr>
      </p:pic>
      <p:cxnSp>
        <p:nvCxnSpPr>
          <p:cNvPr id="24" name="Straight Connector 23">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FB100F5A-9BCA-4500-B12D-713DFCB37AFF}"/>
              </a:ext>
            </a:extLst>
          </p:cNvPr>
          <p:cNvSpPr>
            <a:spLocks noGrp="1"/>
          </p:cNvSpPr>
          <p:nvPr>
            <p:ph sz="half" idx="1"/>
          </p:nvPr>
        </p:nvSpPr>
        <p:spPr>
          <a:xfrm>
            <a:off x="5181601" y="2198914"/>
            <a:ext cx="6368142" cy="3670180"/>
          </a:xfrm>
        </p:spPr>
        <p:txBody>
          <a:bodyPr vert="horz" lIns="0" tIns="45720" rIns="0" bIns="45720" rtlCol="0">
            <a:normAutofit/>
          </a:bodyPr>
          <a:lstStyle/>
          <a:p>
            <a:r>
              <a:rPr lang="en-US" sz="1600" dirty="0"/>
              <a:t>Organized in 1952 and incorporated as a non-profit organization in 1973.</a:t>
            </a:r>
          </a:p>
          <a:p>
            <a:r>
              <a:rPr lang="en-US" sz="1600" dirty="0"/>
              <a:t>Original Objectives:  “The objectives shall be those of the parent society with emphasis on promoting greater application, interest and knowledge concerning management of grazing lands of the State of Nebraska.”</a:t>
            </a:r>
          </a:p>
          <a:p>
            <a:r>
              <a:rPr lang="en-US" sz="1600" dirty="0"/>
              <a:t>The first officers were:</a:t>
            </a:r>
          </a:p>
          <a:p>
            <a:pPr marL="365760" indent="0">
              <a:buNone/>
            </a:pPr>
            <a:r>
              <a:rPr lang="en-US" sz="1600" dirty="0"/>
              <a:t>President: Lorenz </a:t>
            </a:r>
            <a:r>
              <a:rPr lang="en-US" sz="1600" dirty="0" err="1"/>
              <a:t>Bredemeier</a:t>
            </a:r>
            <a:r>
              <a:rPr lang="en-US" sz="1600" dirty="0"/>
              <a:t> </a:t>
            </a:r>
          </a:p>
          <a:p>
            <a:pPr marL="365760" indent="0">
              <a:buNone/>
            </a:pPr>
            <a:r>
              <a:rPr lang="en-US" sz="1600" dirty="0"/>
              <a:t>President-Elect:  Sid Salzman </a:t>
            </a:r>
          </a:p>
          <a:p>
            <a:pPr marL="365760" indent="0">
              <a:buNone/>
            </a:pPr>
            <a:r>
              <a:rPr lang="en-US" sz="1600" dirty="0"/>
              <a:t>Secretary-treasurer/newsletter editor:  </a:t>
            </a:r>
            <a:r>
              <a:rPr lang="en-US" sz="1600" dirty="0" err="1"/>
              <a:t>Elverne</a:t>
            </a:r>
            <a:r>
              <a:rPr lang="en-US" sz="1600" dirty="0"/>
              <a:t> Conard</a:t>
            </a:r>
          </a:p>
          <a:p>
            <a:r>
              <a:rPr lang="en-US" sz="1600" dirty="0"/>
              <a:t>In 1956, Council members were added.</a:t>
            </a:r>
          </a:p>
          <a:p>
            <a:endParaRPr lang="en-US" sz="1600" dirty="0"/>
          </a:p>
        </p:txBody>
      </p:sp>
      <p:sp>
        <p:nvSpPr>
          <p:cNvPr id="4" name="Slide Number Placeholder 3">
            <a:extLst>
              <a:ext uri="{FF2B5EF4-FFF2-40B4-BE49-F238E27FC236}">
                <a16:creationId xmlns:a16="http://schemas.microsoft.com/office/drawing/2014/main" id="{F576AA6E-5CC7-4F6C-B4BA-399EC9716F9D}"/>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a:spcAft>
                <a:spcPts val="600"/>
              </a:spcAft>
            </a:pPr>
            <a:fld id="{BFA60008-1664-47D5-90B5-B2DD39E57838}" type="slidenum">
              <a:rPr lang="en-US">
                <a:solidFill>
                  <a:schemeClr val="tx1">
                    <a:lumMod val="75000"/>
                    <a:lumOff val="25000"/>
                  </a:schemeClr>
                </a:solidFill>
              </a:rPr>
              <a:pPr>
                <a:spcAft>
                  <a:spcPts val="600"/>
                </a:spcAft>
              </a:pPr>
              <a:t>2</a:t>
            </a:fld>
            <a:endParaRPr lang="en-US">
              <a:solidFill>
                <a:schemeClr val="tx1">
                  <a:lumMod val="75000"/>
                  <a:lumOff val="25000"/>
                </a:schemeClr>
              </a:solidFill>
            </a:endParaRPr>
          </a:p>
        </p:txBody>
      </p:sp>
    </p:spTree>
    <p:extLst>
      <p:ext uri="{BB962C8B-B14F-4D97-AF65-F5344CB8AC3E}">
        <p14:creationId xmlns:p14="http://schemas.microsoft.com/office/powerpoint/2010/main" val="186058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492370" y="605896"/>
            <a:ext cx="3084844" cy="5646208"/>
          </a:xfrm>
        </p:spPr>
        <p:txBody>
          <a:bodyPr anchor="ctr">
            <a:normAutofit/>
          </a:bodyPr>
          <a:lstStyle/>
          <a:p>
            <a:r>
              <a:rPr lang="en-US" sz="3600" dirty="0">
                <a:solidFill>
                  <a:srgbClr val="FFFFFF"/>
                </a:solidFill>
              </a:rPr>
              <a:t>Parent Society Awards</a:t>
            </a:r>
          </a:p>
        </p:txBody>
      </p:sp>
      <p:sp>
        <p:nvSpPr>
          <p:cNvPr id="51" name="Rectangle 5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4250266" y="605896"/>
            <a:ext cx="7449364" cy="5646208"/>
          </a:xfrm>
        </p:spPr>
        <p:txBody>
          <a:bodyPr anchor="ctr">
            <a:normAutofit/>
          </a:bodyPr>
          <a:lstStyle/>
          <a:p>
            <a:pPr marL="0" indent="0">
              <a:buNone/>
            </a:pPr>
            <a:r>
              <a:rPr lang="en-US" dirty="0"/>
              <a:t>Each Council Member and Committee Chair should identify Section members who have contributed to the SRM mission and activities and nominate these members for applicable SRM awards.</a:t>
            </a:r>
          </a:p>
          <a:p>
            <a:pPr marL="0" indent="0">
              <a:buNone/>
            </a:pPr>
            <a:r>
              <a:rPr lang="en-US" dirty="0"/>
              <a:t>The deadline for nominations for Parent Society Awards is typically June 1</a:t>
            </a:r>
            <a:r>
              <a:rPr lang="en-US" baseline="30000" dirty="0"/>
              <a:t>st</a:t>
            </a:r>
          </a:p>
          <a:p>
            <a:pPr marL="0" indent="0">
              <a:buNone/>
            </a:pPr>
            <a:r>
              <a:rPr lang="en-US" dirty="0"/>
              <a:t>Information about Parent Society award criteria, and nomination process can be found on the SRM website:  </a:t>
            </a:r>
          </a:p>
          <a:p>
            <a:pPr marL="0" indent="0">
              <a:buNone/>
            </a:pPr>
            <a:r>
              <a:rPr lang="en-US" dirty="0">
                <a:hlinkClick r:id="rId2"/>
              </a:rPr>
              <a:t>https://rangelands.org/committees/awards/</a:t>
            </a: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10123055" y="6459785"/>
            <a:ext cx="1089428" cy="365125"/>
          </a:xfrm>
        </p:spPr>
        <p:txBody>
          <a:bodyPr>
            <a:normAutofit/>
          </a:bodyPr>
          <a:lstStyle/>
          <a:p>
            <a:pPr>
              <a:spcAft>
                <a:spcPts val="600"/>
              </a:spcAft>
            </a:pPr>
            <a:fld id="{BFA60008-1664-47D5-90B5-B2DD39E57838}" type="slidenum">
              <a:rPr lang="en-US">
                <a:solidFill>
                  <a:schemeClr val="tx2"/>
                </a:solidFill>
              </a:rPr>
              <a:pPr>
                <a:spcAft>
                  <a:spcPts val="600"/>
                </a:spcAft>
              </a:pPr>
              <a:t>20</a:t>
            </a:fld>
            <a:endParaRPr lang="en-US">
              <a:solidFill>
                <a:schemeClr val="tx2"/>
              </a:solidFill>
            </a:endParaRPr>
          </a:p>
        </p:txBody>
      </p:sp>
    </p:spTree>
    <p:extLst>
      <p:ext uri="{BB962C8B-B14F-4D97-AF65-F5344CB8AC3E}">
        <p14:creationId xmlns:p14="http://schemas.microsoft.com/office/powerpoint/2010/main" val="2420879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55">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5" name="Rectangle 57">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5181601" y="634946"/>
            <a:ext cx="6368142" cy="1450757"/>
          </a:xfrm>
        </p:spPr>
        <p:txBody>
          <a:bodyPr>
            <a:normAutofit/>
          </a:bodyPr>
          <a:lstStyle/>
          <a:p>
            <a:r>
              <a:rPr lang="en-US"/>
              <a:t>Envirothon</a:t>
            </a:r>
          </a:p>
        </p:txBody>
      </p:sp>
      <p:pic>
        <p:nvPicPr>
          <p:cNvPr id="6" name="Picture 5">
            <a:extLst>
              <a:ext uri="{FF2B5EF4-FFF2-40B4-BE49-F238E27FC236}">
                <a16:creationId xmlns:a16="http://schemas.microsoft.com/office/drawing/2014/main" id="{50B7A97F-D789-4B24-8016-6A815B3DDC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950" r="30999" b="2"/>
          <a:stretch/>
        </p:blipFill>
        <p:spPr>
          <a:xfrm>
            <a:off x="20" y="-12128"/>
            <a:ext cx="4654276" cy="6870127"/>
          </a:xfrm>
          <a:prstGeom prst="rect">
            <a:avLst/>
          </a:prstGeom>
        </p:spPr>
      </p:pic>
      <p:cxnSp>
        <p:nvCxnSpPr>
          <p:cNvPr id="66" name="Straight Connector 59">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5181601" y="2198914"/>
            <a:ext cx="6368142" cy="3670180"/>
          </a:xfrm>
        </p:spPr>
        <p:txBody>
          <a:bodyPr>
            <a:normAutofit/>
          </a:bodyPr>
          <a:lstStyle/>
          <a:p>
            <a:r>
              <a:rPr lang="en-US" sz="1900" dirty="0"/>
              <a:t>Nebraska Envirothon is part of a North American competition for high school students.  The competition includes a variety of topics including soils, wildlife, range, forestry, policy, aquatics, and a special topic.  Nebraska Envirothon is an activity of the Nebraska Association of Resources Districts.  </a:t>
            </a:r>
          </a:p>
          <a:p>
            <a:r>
              <a:rPr lang="en-US" sz="1900" dirty="0"/>
              <a:t>The North American competition does not include a Range Topic.  The Nebraska Section was instrumental in the addition of the Range Topic to the Nebraska Envirothon Competition.</a:t>
            </a:r>
          </a:p>
          <a:p>
            <a:r>
              <a:rPr lang="en-US" sz="1900" dirty="0"/>
              <a:t>The Nebraska Envirothon State Contest is typically held during the last week of April.  The North American competition is held in July.</a:t>
            </a:r>
          </a:p>
          <a:p>
            <a:pPr marL="0" indent="0">
              <a:buNone/>
            </a:pPr>
            <a:endParaRPr lang="en-US" sz="1900" dirty="0"/>
          </a:p>
          <a:p>
            <a:pPr marL="0" indent="0">
              <a:buNone/>
            </a:pPr>
            <a:endParaRPr lang="en-US" sz="1900" dirty="0"/>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9900458" y="6459785"/>
            <a:ext cx="1312025" cy="365125"/>
          </a:xfrm>
        </p:spPr>
        <p:txBody>
          <a:bodyPr>
            <a:normAutofit/>
          </a:bodyPr>
          <a:lstStyle/>
          <a:p>
            <a:pPr>
              <a:spcAft>
                <a:spcPts val="600"/>
              </a:spcAft>
            </a:pPr>
            <a:fld id="{BFA60008-1664-47D5-90B5-B2DD39E57838}" type="slidenum">
              <a:rPr lang="en-US">
                <a:solidFill>
                  <a:schemeClr val="tx1">
                    <a:lumMod val="75000"/>
                    <a:lumOff val="25000"/>
                  </a:schemeClr>
                </a:solidFill>
              </a:rPr>
              <a:pPr>
                <a:spcAft>
                  <a:spcPts val="600"/>
                </a:spcAft>
              </a:pPr>
              <a:t>21</a:t>
            </a:fld>
            <a:endParaRPr lang="en-US">
              <a:solidFill>
                <a:schemeClr val="tx1">
                  <a:lumMod val="75000"/>
                  <a:lumOff val="25000"/>
                </a:schemeClr>
              </a:solidFill>
            </a:endParaRPr>
          </a:p>
        </p:txBody>
      </p:sp>
    </p:spTree>
    <p:extLst>
      <p:ext uri="{BB962C8B-B14F-4D97-AF65-F5344CB8AC3E}">
        <p14:creationId xmlns:p14="http://schemas.microsoft.com/office/powerpoint/2010/main" val="1158722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8" name="Rectangle 57">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5181601" y="634946"/>
            <a:ext cx="6368142" cy="1450757"/>
          </a:xfrm>
        </p:spPr>
        <p:txBody>
          <a:bodyPr>
            <a:normAutofit/>
          </a:bodyPr>
          <a:lstStyle/>
          <a:p>
            <a:r>
              <a:rPr lang="en-US"/>
              <a:t>Envirothon</a:t>
            </a:r>
          </a:p>
        </p:txBody>
      </p:sp>
      <p:pic>
        <p:nvPicPr>
          <p:cNvPr id="6" name="Picture 5" descr="A group of people sitting at a table&#10;&#10;Description generated with high confidence">
            <a:extLst>
              <a:ext uri="{FF2B5EF4-FFF2-40B4-BE49-F238E27FC236}">
                <a16:creationId xmlns:a16="http://schemas.microsoft.com/office/drawing/2014/main" id="{3588AD2B-7722-4BBE-BC0A-C878FC92D0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964" r="33986" b="2"/>
          <a:stretch/>
        </p:blipFill>
        <p:spPr>
          <a:xfrm>
            <a:off x="20" y="-12128"/>
            <a:ext cx="4654276" cy="6870127"/>
          </a:xfrm>
          <a:prstGeom prst="rect">
            <a:avLst/>
          </a:prstGeom>
        </p:spPr>
      </p:pic>
      <p:cxnSp>
        <p:nvCxnSpPr>
          <p:cNvPr id="60" name="Straight Connector 59">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5181601" y="2198914"/>
            <a:ext cx="6368142" cy="3670180"/>
          </a:xfrm>
        </p:spPr>
        <p:txBody>
          <a:bodyPr>
            <a:normAutofit fontScale="92500" lnSpcReduction="10000"/>
          </a:bodyPr>
          <a:lstStyle/>
          <a:p>
            <a:r>
              <a:rPr lang="en-US" sz="1800" dirty="0"/>
              <a:t>The Envirothon Committee consists of the Committee Chair and other persons needed to conduct committee activities and according to the current by-laws should be considered a subcommittee of the Range Judging Committee.</a:t>
            </a:r>
          </a:p>
          <a:p>
            <a:r>
              <a:rPr lang="en-US" sz="1800" dirty="0"/>
              <a:t>The Envirothon Committee Chair serves as the official test writer for the Range Topic tests for Nebraska Envirothon. </a:t>
            </a:r>
          </a:p>
          <a:p>
            <a:r>
              <a:rPr lang="en-US" sz="1800" dirty="0"/>
              <a:t>The Chair develops the Regional Range Topic Test (written test) and develops, sets up, and conducts the Range Topic test for State Envirothon.  The State Test includes written and hands on activities.</a:t>
            </a:r>
          </a:p>
          <a:p>
            <a:r>
              <a:rPr lang="en-US" sz="1800" dirty="0"/>
              <a:t>Committee members review the regional and state written tests and assist with set-up of the State test.</a:t>
            </a:r>
          </a:p>
          <a:p>
            <a:endParaRPr lang="en-US" sz="1400" dirty="0"/>
          </a:p>
          <a:p>
            <a:r>
              <a:rPr lang="en-US" sz="1400" dirty="0"/>
              <a:t> </a:t>
            </a:r>
          </a:p>
          <a:p>
            <a:pPr marL="0" indent="0">
              <a:buNone/>
            </a:pPr>
            <a:endParaRPr lang="en-US" sz="1400" dirty="0"/>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9900458" y="6459785"/>
            <a:ext cx="1312025" cy="365125"/>
          </a:xfrm>
        </p:spPr>
        <p:txBody>
          <a:bodyPr>
            <a:normAutofit/>
          </a:bodyPr>
          <a:lstStyle/>
          <a:p>
            <a:pPr>
              <a:spcAft>
                <a:spcPts val="600"/>
              </a:spcAft>
            </a:pPr>
            <a:fld id="{BFA60008-1664-47D5-90B5-B2DD39E57838}" type="slidenum">
              <a:rPr lang="en-US">
                <a:solidFill>
                  <a:schemeClr val="tx1">
                    <a:lumMod val="75000"/>
                    <a:lumOff val="25000"/>
                  </a:schemeClr>
                </a:solidFill>
              </a:rPr>
              <a:pPr>
                <a:spcAft>
                  <a:spcPts val="600"/>
                </a:spcAft>
              </a:pPr>
              <a:t>22</a:t>
            </a:fld>
            <a:endParaRPr lang="en-US">
              <a:solidFill>
                <a:schemeClr val="tx1">
                  <a:lumMod val="75000"/>
                  <a:lumOff val="25000"/>
                </a:schemeClr>
              </a:solidFill>
            </a:endParaRPr>
          </a:p>
        </p:txBody>
      </p:sp>
    </p:spTree>
    <p:extLst>
      <p:ext uri="{BB962C8B-B14F-4D97-AF65-F5344CB8AC3E}">
        <p14:creationId xmlns:p14="http://schemas.microsoft.com/office/powerpoint/2010/main" val="2020259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482989" y="605896"/>
            <a:ext cx="3084844" cy="5646208"/>
          </a:xfrm>
        </p:spPr>
        <p:txBody>
          <a:bodyPr anchor="ctr">
            <a:normAutofit/>
          </a:bodyPr>
          <a:lstStyle/>
          <a:p>
            <a:r>
              <a:rPr lang="en-US" sz="3600" dirty="0">
                <a:solidFill>
                  <a:srgbClr val="FFFFFF"/>
                </a:solidFill>
              </a:rPr>
              <a:t>Fund Raising</a:t>
            </a:r>
          </a:p>
        </p:txBody>
      </p:sp>
      <p:sp>
        <p:nvSpPr>
          <p:cNvPr id="51" name="Rectangle 5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4394200" y="605896"/>
            <a:ext cx="6761480" cy="5646208"/>
          </a:xfrm>
        </p:spPr>
        <p:txBody>
          <a:bodyPr anchor="ctr">
            <a:normAutofit/>
          </a:bodyPr>
          <a:lstStyle/>
          <a:p>
            <a:r>
              <a:rPr lang="en-US" dirty="0"/>
              <a:t>The Fund Raising Committee has not been active in recent years.  The purpose of the committee is to maintain on-going fund raising activities for the Section.</a:t>
            </a:r>
          </a:p>
          <a:p>
            <a:r>
              <a:rPr lang="en-US" dirty="0"/>
              <a:t>The Committee is made up of a Chair and any others needed to conduct the committee activities.  The members are selected by the Chair with the concurrence of the Section President.</a:t>
            </a:r>
          </a:p>
          <a:p>
            <a:r>
              <a:rPr lang="en-US" dirty="0"/>
              <a:t>The duties of the committee are to:</a:t>
            </a:r>
          </a:p>
          <a:p>
            <a:r>
              <a:rPr lang="en-US" dirty="0"/>
              <a:t>1.  Coordinate fund raising activities for the Section.</a:t>
            </a:r>
          </a:p>
          <a:p>
            <a:r>
              <a:rPr lang="en-US" dirty="0"/>
              <a:t>2.  Develop new or improved fund raising activities.  </a:t>
            </a:r>
          </a:p>
          <a:p>
            <a:r>
              <a:rPr lang="en-US" dirty="0"/>
              <a:t>An example of a previous fund-raising activity is Section clothing sales.</a:t>
            </a:r>
          </a:p>
          <a:p>
            <a:r>
              <a:rPr lang="en-US" dirty="0"/>
              <a:t> </a:t>
            </a:r>
          </a:p>
          <a:p>
            <a:pPr marL="0" indent="0">
              <a:buNone/>
            </a:pPr>
            <a:endParaRPr lang="en-US" dirty="0"/>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10123055" y="6459785"/>
            <a:ext cx="1089428" cy="365125"/>
          </a:xfrm>
        </p:spPr>
        <p:txBody>
          <a:bodyPr>
            <a:normAutofit/>
          </a:bodyPr>
          <a:lstStyle/>
          <a:p>
            <a:pPr>
              <a:spcAft>
                <a:spcPts val="600"/>
              </a:spcAft>
            </a:pPr>
            <a:fld id="{BFA60008-1664-47D5-90B5-B2DD39E57838}" type="slidenum">
              <a:rPr lang="en-US">
                <a:solidFill>
                  <a:schemeClr val="tx2"/>
                </a:solidFill>
              </a:rPr>
              <a:pPr>
                <a:spcAft>
                  <a:spcPts val="600"/>
                </a:spcAft>
              </a:pPr>
              <a:t>23</a:t>
            </a:fld>
            <a:endParaRPr lang="en-US">
              <a:solidFill>
                <a:schemeClr val="tx2"/>
              </a:solidFill>
            </a:endParaRPr>
          </a:p>
        </p:txBody>
      </p:sp>
    </p:spTree>
    <p:extLst>
      <p:ext uri="{BB962C8B-B14F-4D97-AF65-F5344CB8AC3E}">
        <p14:creationId xmlns:p14="http://schemas.microsoft.com/office/powerpoint/2010/main" val="3794691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492370" y="605896"/>
            <a:ext cx="3084844" cy="5646208"/>
          </a:xfrm>
        </p:spPr>
        <p:txBody>
          <a:bodyPr anchor="ctr">
            <a:normAutofit/>
          </a:bodyPr>
          <a:lstStyle/>
          <a:p>
            <a:r>
              <a:rPr lang="en-US" sz="3600" dirty="0">
                <a:solidFill>
                  <a:srgbClr val="FFFFFF"/>
                </a:solidFill>
              </a:rPr>
              <a:t>High School Youth Forum	</a:t>
            </a:r>
          </a:p>
        </p:txBody>
      </p:sp>
      <p:sp>
        <p:nvSpPr>
          <p:cNvPr id="51" name="Rectangle 5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4394200" y="605896"/>
            <a:ext cx="6761480" cy="5646208"/>
          </a:xfrm>
        </p:spPr>
        <p:txBody>
          <a:bodyPr anchor="ctr">
            <a:normAutofit/>
          </a:bodyPr>
          <a:lstStyle/>
          <a:p>
            <a:r>
              <a:rPr lang="en-US" dirty="0"/>
              <a:t>High School Youth Forum, which began as an SRM activity in 1966, is an activity of the Parent Society and is held in conjunction with the SRM annual meeting.  HSYF originated from a Nebraska Section proposal to the Board of Directors in 1964.  </a:t>
            </a:r>
          </a:p>
          <a:p>
            <a:r>
              <a:rPr lang="en-US" dirty="0"/>
              <a:t>The Forum is designed to increase the participants’ knowledge of range and natural resource management and to enhance their communications skills.  The participants present a 6-8 minute formal presentation on a range related topic.  A field trip, discussions with range professionals and other educational activities are included in HSYF.</a:t>
            </a:r>
          </a:p>
          <a:p>
            <a:pPr marL="0" indent="0">
              <a:buNone/>
            </a:pPr>
            <a:r>
              <a:rPr lang="en-US" dirty="0"/>
              <a:t>Participants are selected for the Forum by their Sections.</a:t>
            </a:r>
          </a:p>
          <a:p>
            <a:pPr marL="0" indent="0">
              <a:buNone/>
            </a:pPr>
            <a:r>
              <a:rPr lang="en-US" dirty="0"/>
              <a:t>The HSYF President and paper winner are invited back to the SRM Annual Meeting the following year.  </a:t>
            </a:r>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10123055" y="6459785"/>
            <a:ext cx="1089428" cy="365125"/>
          </a:xfrm>
        </p:spPr>
        <p:txBody>
          <a:bodyPr>
            <a:normAutofit/>
          </a:bodyPr>
          <a:lstStyle/>
          <a:p>
            <a:pPr>
              <a:spcAft>
                <a:spcPts val="600"/>
              </a:spcAft>
            </a:pPr>
            <a:fld id="{BFA60008-1664-47D5-90B5-B2DD39E57838}" type="slidenum">
              <a:rPr lang="en-US">
                <a:solidFill>
                  <a:schemeClr val="tx2"/>
                </a:solidFill>
              </a:rPr>
              <a:pPr>
                <a:spcAft>
                  <a:spcPts val="600"/>
                </a:spcAft>
              </a:pPr>
              <a:t>24</a:t>
            </a:fld>
            <a:endParaRPr lang="en-US">
              <a:solidFill>
                <a:schemeClr val="tx2"/>
              </a:solidFill>
            </a:endParaRPr>
          </a:p>
        </p:txBody>
      </p:sp>
    </p:spTree>
    <p:extLst>
      <p:ext uri="{BB962C8B-B14F-4D97-AF65-F5344CB8AC3E}">
        <p14:creationId xmlns:p14="http://schemas.microsoft.com/office/powerpoint/2010/main" val="1721434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492370" y="605896"/>
            <a:ext cx="3084844" cy="5646208"/>
          </a:xfrm>
        </p:spPr>
        <p:txBody>
          <a:bodyPr anchor="ctr">
            <a:normAutofit/>
          </a:bodyPr>
          <a:lstStyle/>
          <a:p>
            <a:r>
              <a:rPr lang="en-US" sz="3600" dirty="0">
                <a:solidFill>
                  <a:srgbClr val="FFFFFF"/>
                </a:solidFill>
              </a:rPr>
              <a:t>High School Youth Forum	</a:t>
            </a:r>
          </a:p>
        </p:txBody>
      </p:sp>
      <p:sp>
        <p:nvSpPr>
          <p:cNvPr id="69" name="Rectangle 68">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4742016" y="605895"/>
            <a:ext cx="6413663" cy="5936947"/>
          </a:xfrm>
        </p:spPr>
        <p:txBody>
          <a:bodyPr anchor="ctr">
            <a:normAutofit/>
          </a:bodyPr>
          <a:lstStyle/>
          <a:p>
            <a:r>
              <a:rPr lang="en-US" dirty="0"/>
              <a:t>In Nebraska, per the by-laws, the top 10 range camp attendees are given the opportunity to develop a presentation which is given at the Section’s Annual Meeting.  In recent years, the Co-Directors have opened this up to all camp attendees.</a:t>
            </a:r>
          </a:p>
          <a:p>
            <a:r>
              <a:rPr lang="en-US" dirty="0"/>
              <a:t>The top 1 or 2 presenters (depending on anticipated costs for HSYF attendance) are eligible to attend the HSYF.  The Section pays for the transportation and hotel rooms for the Nebraska students attending the HSYF.  </a:t>
            </a:r>
          </a:p>
          <a:p>
            <a:r>
              <a:rPr lang="en-US" dirty="0"/>
              <a:t>National rules are that a maximum of 3 delegates may be sent by a Section.  This maximum does not include the previous year’s HSYF president or paper winner.</a:t>
            </a:r>
          </a:p>
          <a:p>
            <a:r>
              <a:rPr lang="en-US" dirty="0"/>
              <a:t>In past years, Nebraska has been the home section of HSYF presidents and paper winners.  When this occurs, additional costs are incurred by the NE Section.</a:t>
            </a:r>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10123055" y="6459785"/>
            <a:ext cx="1089428" cy="365125"/>
          </a:xfrm>
        </p:spPr>
        <p:txBody>
          <a:bodyPr>
            <a:normAutofit/>
          </a:bodyPr>
          <a:lstStyle/>
          <a:p>
            <a:pPr>
              <a:spcAft>
                <a:spcPts val="600"/>
              </a:spcAft>
            </a:pPr>
            <a:fld id="{BFA60008-1664-47D5-90B5-B2DD39E57838}" type="slidenum">
              <a:rPr lang="en-US">
                <a:solidFill>
                  <a:schemeClr val="tx2"/>
                </a:solidFill>
              </a:rPr>
              <a:pPr>
                <a:spcAft>
                  <a:spcPts val="600"/>
                </a:spcAft>
              </a:pPr>
              <a:t>25</a:t>
            </a:fld>
            <a:endParaRPr lang="en-US">
              <a:solidFill>
                <a:schemeClr val="tx2"/>
              </a:solidFill>
            </a:endParaRPr>
          </a:p>
        </p:txBody>
      </p:sp>
    </p:spTree>
    <p:extLst>
      <p:ext uri="{BB962C8B-B14F-4D97-AF65-F5344CB8AC3E}">
        <p14:creationId xmlns:p14="http://schemas.microsoft.com/office/powerpoint/2010/main" val="911517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6" name="Rectangle 75">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5181601" y="634946"/>
            <a:ext cx="6368142" cy="1450757"/>
          </a:xfrm>
        </p:spPr>
        <p:txBody>
          <a:bodyPr>
            <a:normAutofit/>
          </a:bodyPr>
          <a:lstStyle/>
          <a:p>
            <a:r>
              <a:rPr lang="en-US"/>
              <a:t>High School Youth Forum	</a:t>
            </a:r>
          </a:p>
        </p:txBody>
      </p:sp>
      <p:pic>
        <p:nvPicPr>
          <p:cNvPr id="6" name="Picture 5" descr="A person standing on a snow covered field&#10;&#10;Description automatically generated">
            <a:extLst>
              <a:ext uri="{FF2B5EF4-FFF2-40B4-BE49-F238E27FC236}">
                <a16:creationId xmlns:a16="http://schemas.microsoft.com/office/drawing/2014/main" id="{04F200DB-2B74-49A9-9AF3-D57B9DDEC6FE}"/>
              </a:ext>
            </a:extLst>
          </p:cNvPr>
          <p:cNvPicPr>
            <a:picLocks noChangeAspect="1"/>
          </p:cNvPicPr>
          <p:nvPr/>
        </p:nvPicPr>
        <p:blipFill rotWithShape="1">
          <a:blip r:embed="rId2">
            <a:extLst>
              <a:ext uri="{28A0092B-C50C-407E-A947-70E740481C1C}">
                <a14:useLocalDpi xmlns:a14="http://schemas.microsoft.com/office/drawing/2010/main" val="0"/>
              </a:ext>
            </a:extLst>
          </a:blip>
          <a:srcRect l="26995" r="27785" b="1"/>
          <a:stretch/>
        </p:blipFill>
        <p:spPr>
          <a:xfrm>
            <a:off x="20" y="-12128"/>
            <a:ext cx="4654276" cy="6870127"/>
          </a:xfrm>
          <a:prstGeom prst="rect">
            <a:avLst/>
          </a:prstGeom>
        </p:spPr>
      </p:pic>
      <p:cxnSp>
        <p:nvCxnSpPr>
          <p:cNvPr id="78" name="Straight Connector 77">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5181601" y="2198914"/>
            <a:ext cx="6368142" cy="3670180"/>
          </a:xfrm>
        </p:spPr>
        <p:txBody>
          <a:bodyPr>
            <a:normAutofit/>
          </a:bodyPr>
          <a:lstStyle/>
          <a:p>
            <a:r>
              <a:rPr lang="en-US" dirty="0"/>
              <a:t>Per Section By-Laws, HSYF expenses should be a line item in the Range Youth Camp budget and income from the camp should cover the cost of sending the Section’s delegates to HSYF. </a:t>
            </a:r>
          </a:p>
          <a:p>
            <a:r>
              <a:rPr lang="en-US" dirty="0"/>
              <a:t>.  </a:t>
            </a:r>
          </a:p>
          <a:p>
            <a:pPr marL="0" indent="0">
              <a:buNone/>
            </a:pPr>
            <a:endParaRPr lang="en-US" dirty="0"/>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9900458" y="6459785"/>
            <a:ext cx="1312025" cy="365125"/>
          </a:xfrm>
        </p:spPr>
        <p:txBody>
          <a:bodyPr>
            <a:normAutofit/>
          </a:bodyPr>
          <a:lstStyle/>
          <a:p>
            <a:pPr>
              <a:spcAft>
                <a:spcPts val="600"/>
              </a:spcAft>
            </a:pPr>
            <a:fld id="{BFA60008-1664-47D5-90B5-B2DD39E57838}" type="slidenum">
              <a:rPr lang="en-US">
                <a:solidFill>
                  <a:schemeClr val="tx1">
                    <a:lumMod val="75000"/>
                    <a:lumOff val="25000"/>
                  </a:schemeClr>
                </a:solidFill>
              </a:rPr>
              <a:pPr>
                <a:spcAft>
                  <a:spcPts val="600"/>
                </a:spcAft>
              </a:pPr>
              <a:t>26</a:t>
            </a:fld>
            <a:endParaRPr lang="en-US">
              <a:solidFill>
                <a:schemeClr val="tx1">
                  <a:lumMod val="75000"/>
                  <a:lumOff val="25000"/>
                </a:schemeClr>
              </a:solidFill>
            </a:endParaRPr>
          </a:p>
        </p:txBody>
      </p:sp>
    </p:spTree>
    <p:extLst>
      <p:ext uri="{BB962C8B-B14F-4D97-AF65-F5344CB8AC3E}">
        <p14:creationId xmlns:p14="http://schemas.microsoft.com/office/powerpoint/2010/main" val="2614721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492370" y="605896"/>
            <a:ext cx="3084844" cy="5646208"/>
          </a:xfrm>
        </p:spPr>
        <p:txBody>
          <a:bodyPr anchor="ctr">
            <a:normAutofit/>
          </a:bodyPr>
          <a:lstStyle/>
          <a:p>
            <a:r>
              <a:rPr lang="en-US" sz="3600" dirty="0">
                <a:solidFill>
                  <a:srgbClr val="FFFFFF"/>
                </a:solidFill>
              </a:rPr>
              <a:t>History	</a:t>
            </a:r>
          </a:p>
        </p:txBody>
      </p:sp>
      <p:sp>
        <p:nvSpPr>
          <p:cNvPr id="51" name="Rectangle 5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4394200" y="605896"/>
            <a:ext cx="6761480" cy="5853889"/>
          </a:xfrm>
        </p:spPr>
        <p:txBody>
          <a:bodyPr anchor="ctr">
            <a:normAutofit/>
          </a:bodyPr>
          <a:lstStyle/>
          <a:p>
            <a:r>
              <a:rPr lang="en-US" dirty="0"/>
              <a:t>The History committee is responsible for maintaining a record of the Sections activities and official acts.  The Chair is the Section Historian and should have a working knowledge of the Section and its activities.  The Chair shall select additional committee members as needed.</a:t>
            </a:r>
          </a:p>
          <a:p>
            <a:r>
              <a:rPr lang="en-US" dirty="0"/>
              <a:t>The Historian will:</a:t>
            </a:r>
          </a:p>
          <a:p>
            <a:r>
              <a:rPr lang="en-US" dirty="0"/>
              <a:t>1.  Actively solicit and archive all information, publications, documents and other materials deemed pertinent to maintaining the Section history.</a:t>
            </a:r>
          </a:p>
          <a:p>
            <a:r>
              <a:rPr lang="en-US" dirty="0"/>
              <a:t>2.  Prepare documents needed by the Council to appropriately disseminate the historical information.</a:t>
            </a:r>
          </a:p>
          <a:p>
            <a:r>
              <a:rPr lang="en-US" dirty="0"/>
              <a:t>3.  Prepare an article for each newsletter entitled “Do You Know What Happened in the Nebraska Section Five Years Ago, Ten Years Ago, etc.”</a:t>
            </a:r>
          </a:p>
          <a:p>
            <a:r>
              <a:rPr lang="en-US" dirty="0"/>
              <a:t>4.  Annual update a master file which will be used to update the Nebraska Section History.  The Section History is located on the NE Section website: </a:t>
            </a:r>
            <a:r>
              <a:rPr lang="en-US" dirty="0">
                <a:hlinkClick r:id="rId2"/>
              </a:rPr>
              <a:t>https://www.nesrm.org/</a:t>
            </a:r>
            <a:endParaRPr lang="en-US" dirty="0"/>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10123055" y="6459785"/>
            <a:ext cx="1089428" cy="365125"/>
          </a:xfrm>
        </p:spPr>
        <p:txBody>
          <a:bodyPr>
            <a:normAutofit/>
          </a:bodyPr>
          <a:lstStyle/>
          <a:p>
            <a:pPr>
              <a:spcAft>
                <a:spcPts val="600"/>
              </a:spcAft>
            </a:pPr>
            <a:fld id="{BFA60008-1664-47D5-90B5-B2DD39E57838}" type="slidenum">
              <a:rPr lang="en-US">
                <a:solidFill>
                  <a:schemeClr val="tx2"/>
                </a:solidFill>
              </a:rPr>
              <a:pPr>
                <a:spcAft>
                  <a:spcPts val="600"/>
                </a:spcAft>
              </a:pPr>
              <a:t>27</a:t>
            </a:fld>
            <a:endParaRPr lang="en-US">
              <a:solidFill>
                <a:schemeClr val="tx2"/>
              </a:solidFill>
            </a:endParaRPr>
          </a:p>
        </p:txBody>
      </p:sp>
    </p:spTree>
    <p:extLst>
      <p:ext uri="{BB962C8B-B14F-4D97-AF65-F5344CB8AC3E}">
        <p14:creationId xmlns:p14="http://schemas.microsoft.com/office/powerpoint/2010/main" val="913211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492370" y="605896"/>
            <a:ext cx="3084844" cy="5646208"/>
          </a:xfrm>
        </p:spPr>
        <p:txBody>
          <a:bodyPr anchor="ctr">
            <a:normAutofit/>
          </a:bodyPr>
          <a:lstStyle/>
          <a:p>
            <a:r>
              <a:rPr lang="en-US" sz="3600" dirty="0">
                <a:solidFill>
                  <a:srgbClr val="FFFFFF"/>
                </a:solidFill>
              </a:rPr>
              <a:t>Information and Education	</a:t>
            </a:r>
          </a:p>
        </p:txBody>
      </p:sp>
      <p:sp>
        <p:nvSpPr>
          <p:cNvPr id="51" name="Rectangle 5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4394200" y="1003176"/>
            <a:ext cx="6761480" cy="5248927"/>
          </a:xfrm>
        </p:spPr>
        <p:txBody>
          <a:bodyPr anchor="ctr">
            <a:normAutofit/>
          </a:bodyPr>
          <a:lstStyle/>
          <a:p>
            <a:r>
              <a:rPr lang="en-US" dirty="0"/>
              <a:t>The responsibility of the I&amp;E Committee is to promote a wider recognition of the role of SRM as an organization made up of informed, interested people concerned with range resource management.  The committee chair will select additional members as needed.</a:t>
            </a:r>
          </a:p>
          <a:p>
            <a:r>
              <a:rPr lang="en-US" dirty="0"/>
              <a:t>Duties of the I&amp;E committee:</a:t>
            </a:r>
          </a:p>
          <a:p>
            <a:r>
              <a:rPr lang="en-US" dirty="0"/>
              <a:t>1.  Chair of the committee serves as a member of the SRM I&amp;E Committee.</a:t>
            </a:r>
          </a:p>
          <a:p>
            <a:r>
              <a:rPr lang="en-US" dirty="0"/>
              <a:t>2.  Develop I&amp;E programs for Nebraska with approval of the Council.</a:t>
            </a:r>
          </a:p>
          <a:p>
            <a:r>
              <a:rPr lang="en-US" dirty="0"/>
              <a:t>3.  Implement I&amp;E programs developed by SRM in Nebraska.</a:t>
            </a:r>
          </a:p>
          <a:p>
            <a:r>
              <a:rPr lang="en-US" dirty="0"/>
              <a:t>4.  Recently, the I&amp;E Chair has developed press releases about Section activities such as Range Youth Camp, Range Judging, Annual Meetings and Award Recipients.</a:t>
            </a:r>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10123055" y="6459785"/>
            <a:ext cx="1089428" cy="365125"/>
          </a:xfrm>
        </p:spPr>
        <p:txBody>
          <a:bodyPr>
            <a:normAutofit/>
          </a:bodyPr>
          <a:lstStyle/>
          <a:p>
            <a:pPr>
              <a:spcAft>
                <a:spcPts val="600"/>
              </a:spcAft>
            </a:pPr>
            <a:fld id="{BFA60008-1664-47D5-90B5-B2DD39E57838}" type="slidenum">
              <a:rPr lang="en-US">
                <a:solidFill>
                  <a:schemeClr val="tx2"/>
                </a:solidFill>
              </a:rPr>
              <a:pPr>
                <a:spcAft>
                  <a:spcPts val="600"/>
                </a:spcAft>
              </a:pPr>
              <a:t>28</a:t>
            </a:fld>
            <a:endParaRPr lang="en-US">
              <a:solidFill>
                <a:schemeClr val="tx2"/>
              </a:solidFill>
            </a:endParaRPr>
          </a:p>
        </p:txBody>
      </p:sp>
    </p:spTree>
    <p:extLst>
      <p:ext uri="{BB962C8B-B14F-4D97-AF65-F5344CB8AC3E}">
        <p14:creationId xmlns:p14="http://schemas.microsoft.com/office/powerpoint/2010/main" val="322275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492370" y="605896"/>
            <a:ext cx="3084844" cy="5646208"/>
          </a:xfrm>
        </p:spPr>
        <p:txBody>
          <a:bodyPr anchor="ctr">
            <a:normAutofit/>
          </a:bodyPr>
          <a:lstStyle/>
          <a:p>
            <a:r>
              <a:rPr lang="en-US" sz="3600" dirty="0">
                <a:solidFill>
                  <a:srgbClr val="FFFFFF"/>
                </a:solidFill>
              </a:rPr>
              <a:t>Investments</a:t>
            </a:r>
          </a:p>
        </p:txBody>
      </p:sp>
      <p:sp>
        <p:nvSpPr>
          <p:cNvPr id="51" name="Rectangle 5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4394200" y="605896"/>
            <a:ext cx="6761480" cy="5646207"/>
          </a:xfrm>
        </p:spPr>
        <p:txBody>
          <a:bodyPr anchor="ctr">
            <a:normAutofit/>
          </a:bodyPr>
          <a:lstStyle/>
          <a:p>
            <a:r>
              <a:rPr lang="en-US" dirty="0"/>
              <a:t>The Investment Committee is responsible for making proper arrangements for investment of funds designated for investments.  The primary source for current investment funds were from proceeds from the 1999 SRM Annual Meeting hosted by the Section in Omaha and the 1991 SRM Summer Meeting hosted by the Section in North Platte.</a:t>
            </a:r>
          </a:p>
          <a:p>
            <a:r>
              <a:rPr lang="en-US" dirty="0"/>
              <a:t>Currently, the scholarships are funded through the Section’s investments.</a:t>
            </a:r>
          </a:p>
          <a:p>
            <a:r>
              <a:rPr lang="en-US" dirty="0"/>
              <a:t>Current sources of investment funds include:</a:t>
            </a:r>
          </a:p>
          <a:p>
            <a:pPr marL="457200">
              <a:buFont typeface="Wingdings" panose="05000000000000000000" pitchFamily="2" charset="2"/>
              <a:buChar char="§"/>
            </a:pPr>
            <a:r>
              <a:rPr lang="en-US" dirty="0"/>
              <a:t>Annual donations from an anonymous donor</a:t>
            </a:r>
          </a:p>
          <a:p>
            <a:pPr marL="457200">
              <a:buFont typeface="Wingdings" panose="05000000000000000000" pitchFamily="2" charset="2"/>
              <a:buChar char="§"/>
            </a:pPr>
            <a:r>
              <a:rPr lang="en-US" dirty="0"/>
              <a:t>UN-L and CSC Range Management Clubs which provide 10% of the proceeds raised from the Crazy Auction at the Nebraska Section, SRM annual meeting.</a:t>
            </a:r>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10123055" y="6459785"/>
            <a:ext cx="1089428" cy="365125"/>
          </a:xfrm>
        </p:spPr>
        <p:txBody>
          <a:bodyPr>
            <a:normAutofit/>
          </a:bodyPr>
          <a:lstStyle/>
          <a:p>
            <a:pPr>
              <a:spcAft>
                <a:spcPts val="600"/>
              </a:spcAft>
            </a:pPr>
            <a:fld id="{BFA60008-1664-47D5-90B5-B2DD39E57838}" type="slidenum">
              <a:rPr lang="en-US">
                <a:solidFill>
                  <a:schemeClr val="tx2"/>
                </a:solidFill>
              </a:rPr>
              <a:pPr>
                <a:spcAft>
                  <a:spcPts val="600"/>
                </a:spcAft>
              </a:pPr>
              <a:t>29</a:t>
            </a:fld>
            <a:endParaRPr lang="en-US">
              <a:solidFill>
                <a:schemeClr val="tx2"/>
              </a:solidFill>
            </a:endParaRPr>
          </a:p>
        </p:txBody>
      </p:sp>
    </p:spTree>
    <p:extLst>
      <p:ext uri="{BB962C8B-B14F-4D97-AF65-F5344CB8AC3E}">
        <p14:creationId xmlns:p14="http://schemas.microsoft.com/office/powerpoint/2010/main" val="3488788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E2B921FE-88A4-459B-9BE1-BD2EBAD7C2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5270C1D-1DCF-4928-B175-32F33CEC3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32FF41E4-E24A-4335-A0A5-DA277A48FD3C}"/>
              </a:ext>
            </a:extLst>
          </p:cNvPr>
          <p:cNvSpPr>
            <a:spLocks noGrp="1"/>
          </p:cNvSpPr>
          <p:nvPr>
            <p:ph type="title"/>
          </p:nvPr>
        </p:nvSpPr>
        <p:spPr>
          <a:xfrm>
            <a:off x="492370" y="516835"/>
            <a:ext cx="3084844" cy="2103875"/>
          </a:xfrm>
        </p:spPr>
        <p:txBody>
          <a:bodyPr vert="horz" lIns="91440" tIns="45720" rIns="91440" bIns="45720" rtlCol="0" anchor="b">
            <a:normAutofit/>
          </a:bodyPr>
          <a:lstStyle/>
          <a:p>
            <a:r>
              <a:rPr lang="en-US" sz="3600">
                <a:solidFill>
                  <a:srgbClr val="FFFFFF"/>
                </a:solidFill>
              </a:rPr>
              <a:t>Source for Information in this Presentation</a:t>
            </a:r>
          </a:p>
        </p:txBody>
      </p:sp>
      <p:sp>
        <p:nvSpPr>
          <p:cNvPr id="6" name="Content Placeholder 5">
            <a:extLst>
              <a:ext uri="{FF2B5EF4-FFF2-40B4-BE49-F238E27FC236}">
                <a16:creationId xmlns:a16="http://schemas.microsoft.com/office/drawing/2014/main" id="{9375B447-4020-499D-AE1B-47C79FE786D6}"/>
              </a:ext>
            </a:extLst>
          </p:cNvPr>
          <p:cNvSpPr>
            <a:spLocks noGrp="1"/>
          </p:cNvSpPr>
          <p:nvPr>
            <p:ph sz="half" idx="1"/>
          </p:nvPr>
        </p:nvSpPr>
        <p:spPr>
          <a:xfrm>
            <a:off x="492371" y="2653800"/>
            <a:ext cx="3084844" cy="3335519"/>
          </a:xfrm>
        </p:spPr>
        <p:txBody>
          <a:bodyPr vert="horz" lIns="0" tIns="45720" rIns="0" bIns="45720" rtlCol="0">
            <a:normAutofit/>
          </a:bodyPr>
          <a:lstStyle/>
          <a:p>
            <a:r>
              <a:rPr lang="en-US" sz="1600" dirty="0">
                <a:solidFill>
                  <a:srgbClr val="FFFFFF"/>
                </a:solidFill>
              </a:rPr>
              <a:t>The primary sources for this information are the Strategic Plan, Constitution-By-Laws-Administrative Handbook and NE Section, SRM History.  These documents are located on the “About” page:</a:t>
            </a:r>
          </a:p>
          <a:p>
            <a:endParaRPr lang="en-US" sz="1800" dirty="0">
              <a:solidFill>
                <a:schemeClr val="bg1"/>
              </a:solidFill>
            </a:endParaRPr>
          </a:p>
          <a:p>
            <a:r>
              <a:rPr lang="en-US" sz="1800" dirty="0">
                <a:solidFill>
                  <a:schemeClr val="bg1"/>
                </a:solidFill>
                <a:hlinkClick r:id="rId2">
                  <a:extLst>
                    <a:ext uri="{A12FA001-AC4F-418D-AE19-62706E023703}">
                      <ahyp:hlinkClr xmlns:ahyp="http://schemas.microsoft.com/office/drawing/2018/hyperlinkcolor" val="tx"/>
                    </a:ext>
                  </a:extLst>
                </a:hlinkClick>
              </a:rPr>
              <a:t>https://www.nesrm.org/About.html</a:t>
            </a:r>
            <a:endParaRPr lang="en-US" sz="1800" dirty="0">
              <a:solidFill>
                <a:schemeClr val="bg1"/>
              </a:solidFill>
            </a:endParaRPr>
          </a:p>
        </p:txBody>
      </p:sp>
      <p:sp>
        <p:nvSpPr>
          <p:cNvPr id="21" name="Rectangle 20">
            <a:extLst>
              <a:ext uri="{FF2B5EF4-FFF2-40B4-BE49-F238E27FC236}">
                <a16:creationId xmlns:a16="http://schemas.microsoft.com/office/drawing/2014/main" id="{507E3BCE-143E-411A-809D-0F920A64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 name="Content Placeholder 1">
            <a:extLst>
              <a:ext uri="{FF2B5EF4-FFF2-40B4-BE49-F238E27FC236}">
                <a16:creationId xmlns:a16="http://schemas.microsoft.com/office/drawing/2014/main" id="{62EF212C-20FA-4AFE-B309-1DB9408C5BA7}"/>
              </a:ext>
            </a:extLst>
          </p:cNvPr>
          <p:cNvPicPr>
            <a:picLocks noGrp="1" noChangeAspect="1"/>
          </p:cNvPicPr>
          <p:nvPr>
            <p:ph sz="half" idx="2"/>
          </p:nvPr>
        </p:nvPicPr>
        <p:blipFill rotWithShape="1">
          <a:blip r:embed="rId3"/>
          <a:srcRect l="-1507" t="-6210" r="-3340" b="-16246"/>
          <a:stretch/>
        </p:blipFill>
        <p:spPr>
          <a:xfrm>
            <a:off x="4351086" y="756476"/>
            <a:ext cx="7481678" cy="5577840"/>
          </a:xfrm>
          <a:prstGeom prst="rect">
            <a:avLst/>
          </a:prstGeom>
        </p:spPr>
      </p:pic>
      <p:sp>
        <p:nvSpPr>
          <p:cNvPr id="4" name="Slide Number Placeholder 3">
            <a:extLst>
              <a:ext uri="{FF2B5EF4-FFF2-40B4-BE49-F238E27FC236}">
                <a16:creationId xmlns:a16="http://schemas.microsoft.com/office/drawing/2014/main" id="{97681A7A-7EAD-4E69-8C95-8B6783A7C346}"/>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a:spcAft>
                <a:spcPts val="600"/>
              </a:spcAft>
            </a:pPr>
            <a:fld id="{BFA60008-1664-47D5-90B5-B2DD39E57838}" type="slidenum">
              <a:rPr lang="en-US">
                <a:solidFill>
                  <a:schemeClr val="tx2"/>
                </a:solidFill>
              </a:rPr>
              <a:pPr>
                <a:spcAft>
                  <a:spcPts val="600"/>
                </a:spcAft>
              </a:pPr>
              <a:t>3</a:t>
            </a:fld>
            <a:endParaRPr lang="en-US">
              <a:solidFill>
                <a:schemeClr val="tx2"/>
              </a:solidFill>
            </a:endParaRPr>
          </a:p>
        </p:txBody>
      </p:sp>
    </p:spTree>
    <p:extLst>
      <p:ext uri="{BB962C8B-B14F-4D97-AF65-F5344CB8AC3E}">
        <p14:creationId xmlns:p14="http://schemas.microsoft.com/office/powerpoint/2010/main" val="336026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492370" y="605896"/>
            <a:ext cx="3084844" cy="5646208"/>
          </a:xfrm>
        </p:spPr>
        <p:txBody>
          <a:bodyPr anchor="ctr">
            <a:normAutofit/>
          </a:bodyPr>
          <a:lstStyle/>
          <a:p>
            <a:r>
              <a:rPr lang="en-US" sz="3600" dirty="0">
                <a:solidFill>
                  <a:srgbClr val="FFFFFF"/>
                </a:solidFill>
              </a:rPr>
              <a:t>Investments</a:t>
            </a:r>
          </a:p>
        </p:txBody>
      </p:sp>
      <p:sp>
        <p:nvSpPr>
          <p:cNvPr id="51" name="Rectangle 5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4394200" y="605896"/>
            <a:ext cx="6761480" cy="5646207"/>
          </a:xfrm>
        </p:spPr>
        <p:txBody>
          <a:bodyPr anchor="ctr">
            <a:normAutofit/>
          </a:bodyPr>
          <a:lstStyle/>
          <a:p>
            <a:r>
              <a:rPr lang="en-US" dirty="0"/>
              <a:t>The Duties of the Investment Committee are:</a:t>
            </a:r>
          </a:p>
          <a:p>
            <a:r>
              <a:rPr lang="en-US" dirty="0"/>
              <a:t>1. Conduct all business related to investment of and disbursement of investment funds including forwarding reports and tax documents to the Section Secretary-Treasurer.</a:t>
            </a:r>
          </a:p>
          <a:p>
            <a:r>
              <a:rPr lang="en-US" dirty="0"/>
              <a:t>2.  Determine the dollar amount of funds available for scholarships in a given year and report to the Chair of the Scholarship Committee the recommended amount and number of scholarships to be awarded that year.</a:t>
            </a:r>
          </a:p>
          <a:p>
            <a:r>
              <a:rPr lang="en-US" dirty="0"/>
              <a:t>3.  Determine the appropriate dollar amount and number of graduate student travel grants to be awarded in a given year.</a:t>
            </a:r>
          </a:p>
          <a:p>
            <a:pPr marL="0" indent="0">
              <a:buNone/>
            </a:pPr>
            <a:endParaRPr lang="en-US" dirty="0"/>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10123055" y="6459785"/>
            <a:ext cx="1089428" cy="365125"/>
          </a:xfrm>
        </p:spPr>
        <p:txBody>
          <a:bodyPr>
            <a:normAutofit/>
          </a:bodyPr>
          <a:lstStyle/>
          <a:p>
            <a:pPr>
              <a:spcAft>
                <a:spcPts val="600"/>
              </a:spcAft>
            </a:pPr>
            <a:fld id="{BFA60008-1664-47D5-90B5-B2DD39E57838}" type="slidenum">
              <a:rPr lang="en-US">
                <a:solidFill>
                  <a:schemeClr val="tx2"/>
                </a:solidFill>
              </a:rPr>
              <a:pPr>
                <a:spcAft>
                  <a:spcPts val="600"/>
                </a:spcAft>
              </a:pPr>
              <a:t>30</a:t>
            </a:fld>
            <a:endParaRPr lang="en-US">
              <a:solidFill>
                <a:schemeClr val="tx2"/>
              </a:solidFill>
            </a:endParaRPr>
          </a:p>
        </p:txBody>
      </p:sp>
    </p:spTree>
    <p:extLst>
      <p:ext uri="{BB962C8B-B14F-4D97-AF65-F5344CB8AC3E}">
        <p14:creationId xmlns:p14="http://schemas.microsoft.com/office/powerpoint/2010/main" val="3801903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492370" y="605896"/>
            <a:ext cx="3084844" cy="5646208"/>
          </a:xfrm>
        </p:spPr>
        <p:txBody>
          <a:bodyPr anchor="ctr">
            <a:normAutofit/>
          </a:bodyPr>
          <a:lstStyle/>
          <a:p>
            <a:r>
              <a:rPr lang="en-US" sz="3600" dirty="0">
                <a:solidFill>
                  <a:srgbClr val="FFFFFF"/>
                </a:solidFill>
              </a:rPr>
              <a:t>Membership</a:t>
            </a:r>
          </a:p>
        </p:txBody>
      </p:sp>
      <p:sp>
        <p:nvSpPr>
          <p:cNvPr id="51" name="Rectangle 5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4394200" y="605896"/>
            <a:ext cx="6761480" cy="5646207"/>
          </a:xfrm>
        </p:spPr>
        <p:txBody>
          <a:bodyPr anchor="ctr">
            <a:normAutofit/>
          </a:bodyPr>
          <a:lstStyle/>
          <a:p>
            <a:r>
              <a:rPr lang="en-US" dirty="0"/>
              <a:t>The Membership Committee promotes membership in SRM. </a:t>
            </a:r>
          </a:p>
          <a:p>
            <a:r>
              <a:rPr lang="en-US" dirty="0"/>
              <a:t>The Duties of the Membership Chair Include :</a:t>
            </a:r>
          </a:p>
          <a:p>
            <a:r>
              <a:rPr lang="en-US" dirty="0"/>
              <a:t>1. Solicit new memberships and notify “deleted” member of pending membership loss. </a:t>
            </a:r>
            <a:endParaRPr lang="en-US" baseline="30000" dirty="0"/>
          </a:p>
          <a:p>
            <a:r>
              <a:rPr lang="en-US" dirty="0"/>
              <a:t>2.  Issue letters of welcome to new members and encourage their participation in Section activities.</a:t>
            </a:r>
            <a:r>
              <a:rPr lang="en-US" baseline="30000" dirty="0"/>
              <a:t> </a:t>
            </a:r>
            <a:endParaRPr lang="en-US" dirty="0"/>
          </a:p>
          <a:p>
            <a:r>
              <a:rPr lang="en-US" dirty="0"/>
              <a:t>3.  Other activities such as reminder emails, to encourage membership renewals.</a:t>
            </a:r>
          </a:p>
          <a:p>
            <a:r>
              <a:rPr lang="en-US" dirty="0"/>
              <a:t>4.  Work with newsletter editor to ensure that the membership/mailing list is current and up-to-date.</a:t>
            </a:r>
          </a:p>
          <a:p>
            <a:r>
              <a:rPr lang="en-US" dirty="0"/>
              <a:t>The Membership Committee Chair is a member of the Parent Society Membership Committee.</a:t>
            </a:r>
          </a:p>
          <a:p>
            <a:pPr marL="0" indent="0">
              <a:buNone/>
            </a:pPr>
            <a:endParaRPr lang="en-US" dirty="0"/>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10123055" y="6459785"/>
            <a:ext cx="1089428" cy="365125"/>
          </a:xfrm>
        </p:spPr>
        <p:txBody>
          <a:bodyPr>
            <a:normAutofit/>
          </a:bodyPr>
          <a:lstStyle/>
          <a:p>
            <a:pPr>
              <a:spcAft>
                <a:spcPts val="600"/>
              </a:spcAft>
            </a:pPr>
            <a:fld id="{BFA60008-1664-47D5-90B5-B2DD39E57838}" type="slidenum">
              <a:rPr lang="en-US">
                <a:solidFill>
                  <a:schemeClr val="tx2"/>
                </a:solidFill>
              </a:rPr>
              <a:pPr>
                <a:spcAft>
                  <a:spcPts val="600"/>
                </a:spcAft>
              </a:pPr>
              <a:t>31</a:t>
            </a:fld>
            <a:endParaRPr lang="en-US">
              <a:solidFill>
                <a:schemeClr val="tx2"/>
              </a:solidFill>
            </a:endParaRPr>
          </a:p>
        </p:txBody>
      </p:sp>
    </p:spTree>
    <p:extLst>
      <p:ext uri="{BB962C8B-B14F-4D97-AF65-F5344CB8AC3E}">
        <p14:creationId xmlns:p14="http://schemas.microsoft.com/office/powerpoint/2010/main" val="1783105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492370" y="605896"/>
            <a:ext cx="3084844" cy="5646208"/>
          </a:xfrm>
        </p:spPr>
        <p:txBody>
          <a:bodyPr anchor="ctr">
            <a:normAutofit/>
          </a:bodyPr>
          <a:lstStyle/>
          <a:p>
            <a:r>
              <a:rPr lang="en-US" sz="3600" dirty="0">
                <a:solidFill>
                  <a:srgbClr val="FFFFFF"/>
                </a:solidFill>
              </a:rPr>
              <a:t>Nominations</a:t>
            </a:r>
          </a:p>
        </p:txBody>
      </p:sp>
      <p:sp>
        <p:nvSpPr>
          <p:cNvPr id="51" name="Rectangle 5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4394200" y="605896"/>
            <a:ext cx="6761480" cy="5646207"/>
          </a:xfrm>
        </p:spPr>
        <p:txBody>
          <a:bodyPr anchor="ctr">
            <a:normAutofit/>
          </a:bodyPr>
          <a:lstStyle/>
          <a:p>
            <a:r>
              <a:rPr lang="en-US" dirty="0"/>
              <a:t>The nominations committee is responsible for soliciting individuals to run for the elected Council positions.</a:t>
            </a:r>
          </a:p>
          <a:p>
            <a:r>
              <a:rPr lang="en-US" dirty="0"/>
              <a:t>The nominations committee should be made up of the chair and at least one other member.</a:t>
            </a:r>
          </a:p>
          <a:p>
            <a:pPr>
              <a:buClrTx/>
              <a:buFont typeface="Wingdings" panose="05000000000000000000" pitchFamily="2" charset="2"/>
              <a:buChar char="Ø"/>
            </a:pPr>
            <a:r>
              <a:rPr lang="en-US" dirty="0"/>
              <a:t>Nominations should be finalized by July 15</a:t>
            </a:r>
            <a:r>
              <a:rPr lang="en-US" baseline="30000" dirty="0"/>
              <a:t>th</a:t>
            </a:r>
            <a:r>
              <a:rPr lang="en-US" dirty="0"/>
              <a:t>. </a:t>
            </a:r>
          </a:p>
          <a:p>
            <a:pPr>
              <a:buClrTx/>
              <a:buFont typeface="Wingdings" panose="05000000000000000000" pitchFamily="2" charset="2"/>
              <a:buChar char="Ø"/>
            </a:pPr>
            <a:r>
              <a:rPr lang="en-US" dirty="0"/>
              <a:t>Resumes of the candidates should be provided to the Newsletter Editor so that the resumes are included in the late summer newsletter.</a:t>
            </a:r>
          </a:p>
          <a:p>
            <a:pPr>
              <a:buClrTx/>
              <a:buFont typeface="Wingdings" panose="05000000000000000000" pitchFamily="2" charset="2"/>
              <a:buChar char="Ø"/>
            </a:pPr>
            <a:r>
              <a:rPr lang="en-US" dirty="0"/>
              <a:t>The nominations committee shall send a ballot (paper or electronic) to all members of the Section to be returned on or before October 1</a:t>
            </a:r>
            <a:r>
              <a:rPr lang="en-US" baseline="30000" dirty="0"/>
              <a:t>st</a:t>
            </a:r>
            <a:r>
              <a:rPr lang="en-US" dirty="0"/>
              <a:t>.  </a:t>
            </a:r>
          </a:p>
          <a:p>
            <a:pPr>
              <a:buClrTx/>
              <a:buFont typeface="Wingdings" panose="05000000000000000000" pitchFamily="2" charset="2"/>
              <a:buChar char="Ø"/>
            </a:pPr>
            <a:r>
              <a:rPr lang="en-US" dirty="0"/>
              <a:t>Ballots are counted by the Secretary-Treasurer and the count verified by members of the nominations committee.</a:t>
            </a:r>
          </a:p>
          <a:p>
            <a:pPr marL="0" indent="0">
              <a:buNone/>
            </a:pPr>
            <a:r>
              <a:rPr lang="en-US" dirty="0"/>
              <a:t>At the present time, the SRM office assists with the electronic ballot process.</a:t>
            </a:r>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10123055" y="6459785"/>
            <a:ext cx="1089428" cy="365125"/>
          </a:xfrm>
        </p:spPr>
        <p:txBody>
          <a:bodyPr>
            <a:normAutofit/>
          </a:bodyPr>
          <a:lstStyle/>
          <a:p>
            <a:pPr>
              <a:spcAft>
                <a:spcPts val="600"/>
              </a:spcAft>
            </a:pPr>
            <a:fld id="{BFA60008-1664-47D5-90B5-B2DD39E57838}" type="slidenum">
              <a:rPr lang="en-US">
                <a:solidFill>
                  <a:schemeClr val="tx2"/>
                </a:solidFill>
              </a:rPr>
              <a:pPr>
                <a:spcAft>
                  <a:spcPts val="600"/>
                </a:spcAft>
              </a:pPr>
              <a:t>32</a:t>
            </a:fld>
            <a:endParaRPr lang="en-US">
              <a:solidFill>
                <a:schemeClr val="tx2"/>
              </a:solidFill>
            </a:endParaRPr>
          </a:p>
        </p:txBody>
      </p:sp>
    </p:spTree>
    <p:extLst>
      <p:ext uri="{BB962C8B-B14F-4D97-AF65-F5344CB8AC3E}">
        <p14:creationId xmlns:p14="http://schemas.microsoft.com/office/powerpoint/2010/main" val="1559967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492370" y="605896"/>
            <a:ext cx="3084844" cy="5646208"/>
          </a:xfrm>
        </p:spPr>
        <p:txBody>
          <a:bodyPr anchor="ctr">
            <a:normAutofit/>
          </a:bodyPr>
          <a:lstStyle/>
          <a:p>
            <a:r>
              <a:rPr lang="en-US" sz="3600" dirty="0">
                <a:solidFill>
                  <a:srgbClr val="FFFFFF"/>
                </a:solidFill>
              </a:rPr>
              <a:t>Producer Affairs</a:t>
            </a:r>
          </a:p>
        </p:txBody>
      </p:sp>
      <p:sp>
        <p:nvSpPr>
          <p:cNvPr id="51" name="Rectangle 5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4394200" y="605896"/>
            <a:ext cx="6761480" cy="5646207"/>
          </a:xfrm>
        </p:spPr>
        <p:txBody>
          <a:bodyPr anchor="ctr">
            <a:normAutofit/>
          </a:bodyPr>
          <a:lstStyle/>
          <a:p>
            <a:r>
              <a:rPr lang="en-US" dirty="0"/>
              <a:t>The producer affairs committee is responsible to develop and recommend SRM action to improve professional standards and professionalism in range management.</a:t>
            </a:r>
          </a:p>
          <a:p>
            <a:r>
              <a:rPr lang="en-US" dirty="0"/>
              <a:t>The committee is a correspondent and liaison for the Nebraska Section with producers as needed.</a:t>
            </a:r>
          </a:p>
          <a:p>
            <a:pPr marL="0" indent="0">
              <a:buNone/>
            </a:pPr>
            <a:endParaRPr lang="en-US" dirty="0"/>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10123055" y="6459785"/>
            <a:ext cx="1089428" cy="365125"/>
          </a:xfrm>
        </p:spPr>
        <p:txBody>
          <a:bodyPr>
            <a:normAutofit/>
          </a:bodyPr>
          <a:lstStyle/>
          <a:p>
            <a:pPr>
              <a:spcAft>
                <a:spcPts val="600"/>
              </a:spcAft>
            </a:pPr>
            <a:fld id="{BFA60008-1664-47D5-90B5-B2DD39E57838}" type="slidenum">
              <a:rPr lang="en-US">
                <a:solidFill>
                  <a:schemeClr val="tx2"/>
                </a:solidFill>
              </a:rPr>
              <a:pPr>
                <a:spcAft>
                  <a:spcPts val="600"/>
                </a:spcAft>
              </a:pPr>
              <a:t>33</a:t>
            </a:fld>
            <a:endParaRPr lang="en-US">
              <a:solidFill>
                <a:schemeClr val="tx2"/>
              </a:solidFill>
            </a:endParaRPr>
          </a:p>
        </p:txBody>
      </p:sp>
    </p:spTree>
    <p:extLst>
      <p:ext uri="{BB962C8B-B14F-4D97-AF65-F5344CB8AC3E}">
        <p14:creationId xmlns:p14="http://schemas.microsoft.com/office/powerpoint/2010/main" val="377039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492370" y="605896"/>
            <a:ext cx="3084844" cy="5646208"/>
          </a:xfrm>
        </p:spPr>
        <p:txBody>
          <a:bodyPr anchor="ctr">
            <a:normAutofit/>
          </a:bodyPr>
          <a:lstStyle/>
          <a:p>
            <a:r>
              <a:rPr lang="en-US" sz="3600" dirty="0">
                <a:solidFill>
                  <a:srgbClr val="FFFFFF"/>
                </a:solidFill>
              </a:rPr>
              <a:t>Public Affairs</a:t>
            </a:r>
          </a:p>
        </p:txBody>
      </p:sp>
      <p:sp>
        <p:nvSpPr>
          <p:cNvPr id="51" name="Rectangle 5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4394200" y="605896"/>
            <a:ext cx="6761480" cy="5646207"/>
          </a:xfrm>
        </p:spPr>
        <p:txBody>
          <a:bodyPr anchor="ctr">
            <a:normAutofit/>
          </a:bodyPr>
          <a:lstStyle/>
          <a:p>
            <a:r>
              <a:rPr lang="en-US" dirty="0"/>
              <a:t>The Chair of the Public Affairs is the senior Councilperson and the committee should include at least one member with linkages to the State Legislature.</a:t>
            </a:r>
          </a:p>
          <a:p>
            <a:r>
              <a:rPr lang="en-US" dirty="0"/>
              <a:t>The duties of the Public Affairs Committee are to:</a:t>
            </a:r>
          </a:p>
          <a:p>
            <a:pPr>
              <a:buClrTx/>
              <a:buFont typeface="Wingdings" panose="05000000000000000000" pitchFamily="2" charset="2"/>
              <a:buChar char="Ø"/>
            </a:pPr>
            <a:r>
              <a:rPr lang="en-US" dirty="0"/>
              <a:t>Keep Section membership to date on issues of state-wide scope that relate to the interests and concerns of the Society.</a:t>
            </a:r>
          </a:p>
          <a:p>
            <a:pPr>
              <a:buClrTx/>
              <a:buFont typeface="Wingdings" panose="05000000000000000000" pitchFamily="2" charset="2"/>
              <a:buChar char="Ø"/>
            </a:pPr>
            <a:r>
              <a:rPr lang="en-US" dirty="0"/>
              <a:t>Keep informed and monitor new and proposed legislation that deals with matters related to rangeland, rangeland resources and the environment.</a:t>
            </a:r>
          </a:p>
          <a:p>
            <a:pPr>
              <a:buClrTx/>
              <a:buFont typeface="Wingdings" panose="05000000000000000000" pitchFamily="2" charset="2"/>
              <a:buChar char="Ø"/>
            </a:pPr>
            <a:r>
              <a:rPr lang="en-US" dirty="0"/>
              <a:t>Gather facts on issues, evaluate proposed action and submit recommendations to the Section President.</a:t>
            </a:r>
          </a:p>
          <a:p>
            <a:pPr marL="0" indent="0">
              <a:buNone/>
            </a:pPr>
            <a:r>
              <a:rPr lang="en-US" dirty="0"/>
              <a:t>This Committee has been inactive for a number of years.  </a:t>
            </a:r>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10123055" y="6459785"/>
            <a:ext cx="1089428" cy="365125"/>
          </a:xfrm>
        </p:spPr>
        <p:txBody>
          <a:bodyPr>
            <a:normAutofit/>
          </a:bodyPr>
          <a:lstStyle/>
          <a:p>
            <a:pPr>
              <a:spcAft>
                <a:spcPts val="600"/>
              </a:spcAft>
            </a:pPr>
            <a:fld id="{BFA60008-1664-47D5-90B5-B2DD39E57838}" type="slidenum">
              <a:rPr lang="en-US">
                <a:solidFill>
                  <a:schemeClr val="tx2"/>
                </a:solidFill>
              </a:rPr>
              <a:pPr>
                <a:spcAft>
                  <a:spcPts val="600"/>
                </a:spcAft>
              </a:pPr>
              <a:t>34</a:t>
            </a:fld>
            <a:endParaRPr lang="en-US">
              <a:solidFill>
                <a:schemeClr val="tx2"/>
              </a:solidFill>
            </a:endParaRPr>
          </a:p>
        </p:txBody>
      </p:sp>
    </p:spTree>
    <p:extLst>
      <p:ext uri="{BB962C8B-B14F-4D97-AF65-F5344CB8AC3E}">
        <p14:creationId xmlns:p14="http://schemas.microsoft.com/office/powerpoint/2010/main" val="1034672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7" name="Rectangle 66">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5181601" y="634946"/>
            <a:ext cx="6368142" cy="1450757"/>
          </a:xfrm>
        </p:spPr>
        <p:txBody>
          <a:bodyPr>
            <a:normAutofit/>
          </a:bodyPr>
          <a:lstStyle/>
          <a:p>
            <a:r>
              <a:rPr lang="en-US"/>
              <a:t>Range Judging</a:t>
            </a:r>
          </a:p>
        </p:txBody>
      </p:sp>
      <p:pic>
        <p:nvPicPr>
          <p:cNvPr id="6" name="Picture 5" descr="A group of people standing in a field&#10;&#10;Description generated with very high confidence">
            <a:extLst>
              <a:ext uri="{FF2B5EF4-FFF2-40B4-BE49-F238E27FC236}">
                <a16:creationId xmlns:a16="http://schemas.microsoft.com/office/drawing/2014/main" id="{81DD169E-70AB-4693-ACF5-B09E0C0667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843" r="37275"/>
          <a:stretch/>
        </p:blipFill>
        <p:spPr>
          <a:xfrm>
            <a:off x="20" y="-12128"/>
            <a:ext cx="4654276" cy="6870127"/>
          </a:xfrm>
          <a:prstGeom prst="rect">
            <a:avLst/>
          </a:prstGeom>
        </p:spPr>
      </p:pic>
      <p:cxnSp>
        <p:nvCxnSpPr>
          <p:cNvPr id="69" name="Straight Connector 68">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5181601" y="2198914"/>
            <a:ext cx="6368142" cy="3670180"/>
          </a:xfrm>
        </p:spPr>
        <p:txBody>
          <a:bodyPr>
            <a:normAutofit/>
          </a:bodyPr>
          <a:lstStyle/>
          <a:p>
            <a:r>
              <a:rPr lang="en-US" sz="1700"/>
              <a:t>The first Range Judging Contest was held in 1954 and was one of the first significant activities of the Nebraska Section.  This contest was organized by Donald F </a:t>
            </a:r>
            <a:r>
              <a:rPr lang="en-US" sz="1700" err="1"/>
              <a:t>Burzlaff</a:t>
            </a:r>
            <a:r>
              <a:rPr lang="en-US" sz="1700"/>
              <a:t> (UN-L) and Lorenz </a:t>
            </a:r>
            <a:r>
              <a:rPr lang="en-US" sz="1700" err="1"/>
              <a:t>Bredemeier</a:t>
            </a:r>
            <a:r>
              <a:rPr lang="en-US" sz="1700"/>
              <a:t> (SCS) in the Ainsworth area and 25 students participated in the contest.  </a:t>
            </a:r>
          </a:p>
          <a:p>
            <a:r>
              <a:rPr lang="en-US" sz="1700"/>
              <a:t>For several years, Range Judging Contests were only held in the western 2/3 of the state.  In 1966, Peter Jensen held range judging training schools for ag teachers and extension educators in the eastern 1/3 of the state and shortly thereafter, Range Judging was expanded to cover the entire state.</a:t>
            </a:r>
          </a:p>
          <a:p>
            <a:r>
              <a:rPr lang="en-US" sz="1700"/>
              <a:t>In 1990, a travel scholarship was established to support travel to the Old West Regional Range Judging contest or National Land, Pasture and Range Judging Contest.  </a:t>
            </a:r>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9900458" y="6459785"/>
            <a:ext cx="1312025" cy="365125"/>
          </a:xfrm>
        </p:spPr>
        <p:txBody>
          <a:bodyPr>
            <a:normAutofit/>
          </a:bodyPr>
          <a:lstStyle/>
          <a:p>
            <a:pPr>
              <a:spcAft>
                <a:spcPts val="600"/>
              </a:spcAft>
            </a:pPr>
            <a:fld id="{BFA60008-1664-47D5-90B5-B2DD39E57838}" type="slidenum">
              <a:rPr lang="en-US">
                <a:solidFill>
                  <a:schemeClr val="tx1">
                    <a:lumMod val="75000"/>
                    <a:lumOff val="25000"/>
                  </a:schemeClr>
                </a:solidFill>
              </a:rPr>
              <a:pPr>
                <a:spcAft>
                  <a:spcPts val="600"/>
                </a:spcAft>
              </a:pPr>
              <a:t>35</a:t>
            </a:fld>
            <a:endParaRPr lang="en-US">
              <a:solidFill>
                <a:schemeClr val="tx1">
                  <a:lumMod val="75000"/>
                  <a:lumOff val="25000"/>
                </a:schemeClr>
              </a:solidFill>
            </a:endParaRPr>
          </a:p>
        </p:txBody>
      </p:sp>
    </p:spTree>
    <p:extLst>
      <p:ext uri="{BB962C8B-B14F-4D97-AF65-F5344CB8AC3E}">
        <p14:creationId xmlns:p14="http://schemas.microsoft.com/office/powerpoint/2010/main" val="624371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7" name="Rectangle 66">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5181601" y="634946"/>
            <a:ext cx="6368142" cy="1450757"/>
          </a:xfrm>
        </p:spPr>
        <p:txBody>
          <a:bodyPr>
            <a:normAutofit/>
          </a:bodyPr>
          <a:lstStyle/>
          <a:p>
            <a:r>
              <a:rPr lang="en-US"/>
              <a:t>Range Judging</a:t>
            </a:r>
          </a:p>
        </p:txBody>
      </p:sp>
      <p:pic>
        <p:nvPicPr>
          <p:cNvPr id="6" name="Picture 5" descr="A young boy sitting on top of a grass covered field&#10;&#10;Description automatically generated">
            <a:extLst>
              <a:ext uri="{FF2B5EF4-FFF2-40B4-BE49-F238E27FC236}">
                <a16:creationId xmlns:a16="http://schemas.microsoft.com/office/drawing/2014/main" id="{CE174471-1EF3-4619-A46D-AA9E140CB5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626" r="18563" b="-2"/>
          <a:stretch/>
        </p:blipFill>
        <p:spPr>
          <a:xfrm>
            <a:off x="20" y="-12128"/>
            <a:ext cx="4654276" cy="6870127"/>
          </a:xfrm>
          <a:prstGeom prst="rect">
            <a:avLst/>
          </a:prstGeom>
        </p:spPr>
      </p:pic>
      <p:cxnSp>
        <p:nvCxnSpPr>
          <p:cNvPr id="69" name="Straight Connector 68">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5181601" y="2198914"/>
            <a:ext cx="6368142" cy="3670180"/>
          </a:xfrm>
        </p:spPr>
        <p:txBody>
          <a:bodyPr>
            <a:normAutofit/>
          </a:bodyPr>
          <a:lstStyle/>
          <a:p>
            <a:r>
              <a:rPr lang="en-US" sz="1900"/>
              <a:t>Today, range Judging Contests are planned by the State Range Judging Committee.  This Committee is a multi-agency organization which oversees the planning and conduct of area, state and regional range judging contests held in Nebraska.</a:t>
            </a:r>
          </a:p>
          <a:p>
            <a:r>
              <a:rPr lang="en-US" sz="1900"/>
              <a:t>Membership in the State Range Judging Committee includes:  Nebraska Extension, Natural Resource Districts, Natural Resources Conservation Service, State Department of Education, State 4-H Office, Nebraska Ag Ed Association, University of Nebraska Range Specialists, Nebraska Natural Resource Commission and members at large.</a:t>
            </a:r>
          </a:p>
          <a:p>
            <a:r>
              <a:rPr lang="en-US" sz="1900"/>
              <a:t>The Section Range Judging Committee Chair is one of the Co-Chairs of the State Range Judging Committee.  </a:t>
            </a:r>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9900458" y="6459785"/>
            <a:ext cx="1312025" cy="365125"/>
          </a:xfrm>
        </p:spPr>
        <p:txBody>
          <a:bodyPr>
            <a:normAutofit/>
          </a:bodyPr>
          <a:lstStyle/>
          <a:p>
            <a:pPr>
              <a:spcAft>
                <a:spcPts val="600"/>
              </a:spcAft>
            </a:pPr>
            <a:fld id="{BFA60008-1664-47D5-90B5-B2DD39E57838}" type="slidenum">
              <a:rPr lang="en-US">
                <a:solidFill>
                  <a:schemeClr val="tx1">
                    <a:lumMod val="75000"/>
                    <a:lumOff val="25000"/>
                  </a:schemeClr>
                </a:solidFill>
              </a:rPr>
              <a:pPr>
                <a:spcAft>
                  <a:spcPts val="600"/>
                </a:spcAft>
              </a:pPr>
              <a:t>36</a:t>
            </a:fld>
            <a:endParaRPr lang="en-US">
              <a:solidFill>
                <a:schemeClr val="tx1">
                  <a:lumMod val="75000"/>
                  <a:lumOff val="25000"/>
                </a:schemeClr>
              </a:solidFill>
            </a:endParaRPr>
          </a:p>
        </p:txBody>
      </p:sp>
    </p:spTree>
    <p:extLst>
      <p:ext uri="{BB962C8B-B14F-4D97-AF65-F5344CB8AC3E}">
        <p14:creationId xmlns:p14="http://schemas.microsoft.com/office/powerpoint/2010/main" val="1672374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8" name="Rectangle 57">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5181601" y="634946"/>
            <a:ext cx="6368142" cy="1450757"/>
          </a:xfrm>
        </p:spPr>
        <p:txBody>
          <a:bodyPr>
            <a:normAutofit/>
          </a:bodyPr>
          <a:lstStyle/>
          <a:p>
            <a:r>
              <a:rPr lang="en-US"/>
              <a:t>Range Judging</a:t>
            </a:r>
          </a:p>
        </p:txBody>
      </p:sp>
      <p:pic>
        <p:nvPicPr>
          <p:cNvPr id="6" name="Picture 5" descr="A herd of cattle standing on top of a grass covered field&#10;&#10;Description automatically generated">
            <a:extLst>
              <a:ext uri="{FF2B5EF4-FFF2-40B4-BE49-F238E27FC236}">
                <a16:creationId xmlns:a16="http://schemas.microsoft.com/office/drawing/2014/main" id="{79F62D57-1EED-444C-BD8D-AC0CC6022E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121" r="22068" b="-2"/>
          <a:stretch/>
        </p:blipFill>
        <p:spPr>
          <a:xfrm>
            <a:off x="20" y="-12128"/>
            <a:ext cx="4654276" cy="6870127"/>
          </a:xfrm>
          <a:prstGeom prst="rect">
            <a:avLst/>
          </a:prstGeom>
        </p:spPr>
      </p:pic>
      <p:cxnSp>
        <p:nvCxnSpPr>
          <p:cNvPr id="60" name="Straight Connector 59">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5181601" y="2198913"/>
            <a:ext cx="6368142" cy="4260863"/>
          </a:xfrm>
        </p:spPr>
        <p:txBody>
          <a:bodyPr>
            <a:normAutofit/>
          </a:bodyPr>
          <a:lstStyle/>
          <a:p>
            <a:pPr marL="182880"/>
            <a:r>
              <a:rPr lang="en-US" sz="1600" dirty="0"/>
              <a:t>The </a:t>
            </a:r>
            <a:r>
              <a:rPr lang="en-US" sz="1600" u="sng" dirty="0"/>
              <a:t>Section</a:t>
            </a:r>
            <a:r>
              <a:rPr lang="en-US" sz="1600" dirty="0"/>
              <a:t> Range Judging Committee is composed of the Chair, the Section member-at-large representative on the State Range Judging Committee, the Section member serving on the Envirothon planning committee and other persons as needed to carry out the duties of this committee.</a:t>
            </a:r>
          </a:p>
          <a:p>
            <a:pPr marL="182880" indent="0">
              <a:buNone/>
            </a:pPr>
            <a:r>
              <a:rPr lang="en-US" sz="1600" dirty="0"/>
              <a:t>The Section Secretary-Treasurer also serves on both the State Range Judging Committee and the Section Range Judging Committee and manages income from contest fees and pays for ribbons, cards and awards as directed by the chair of the Section Range Judging Committee.</a:t>
            </a:r>
          </a:p>
          <a:p>
            <a:pPr marL="182880"/>
            <a:r>
              <a:rPr lang="en-US" sz="1600" dirty="0"/>
              <a:t>The Nebraska Section assists in conducting contests and provides the awards presented to the winners of the contests either directly or cooperatively with other organization involved with Range Judging.</a:t>
            </a:r>
          </a:p>
          <a:p>
            <a:pPr marL="182880"/>
            <a:r>
              <a:rPr lang="en-US" sz="1600" dirty="0"/>
              <a:t>The State Range Judging Committee is currently paying for a portion of the Section’s liability insurance.</a:t>
            </a:r>
          </a:p>
          <a:p>
            <a:pPr marL="0" indent="0">
              <a:buNone/>
            </a:pPr>
            <a:endParaRPr lang="en-US" sz="1400" dirty="0"/>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9900458" y="6459785"/>
            <a:ext cx="1312025" cy="365125"/>
          </a:xfrm>
        </p:spPr>
        <p:txBody>
          <a:bodyPr>
            <a:normAutofit/>
          </a:bodyPr>
          <a:lstStyle/>
          <a:p>
            <a:pPr>
              <a:spcAft>
                <a:spcPts val="600"/>
              </a:spcAft>
            </a:pPr>
            <a:fld id="{BFA60008-1664-47D5-90B5-B2DD39E57838}" type="slidenum">
              <a:rPr lang="en-US">
                <a:solidFill>
                  <a:schemeClr val="tx1">
                    <a:lumMod val="75000"/>
                    <a:lumOff val="25000"/>
                  </a:schemeClr>
                </a:solidFill>
              </a:rPr>
              <a:pPr>
                <a:spcAft>
                  <a:spcPts val="600"/>
                </a:spcAft>
              </a:pPr>
              <a:t>37</a:t>
            </a:fld>
            <a:endParaRPr lang="en-US">
              <a:solidFill>
                <a:schemeClr val="tx1">
                  <a:lumMod val="75000"/>
                  <a:lumOff val="25000"/>
                </a:schemeClr>
              </a:solidFill>
            </a:endParaRPr>
          </a:p>
        </p:txBody>
      </p:sp>
    </p:spTree>
    <p:extLst>
      <p:ext uri="{BB962C8B-B14F-4D97-AF65-F5344CB8AC3E}">
        <p14:creationId xmlns:p14="http://schemas.microsoft.com/office/powerpoint/2010/main" val="30969069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6" name="Rectangle 75">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5181601" y="634946"/>
            <a:ext cx="6368142" cy="1450757"/>
          </a:xfrm>
        </p:spPr>
        <p:txBody>
          <a:bodyPr>
            <a:normAutofit/>
          </a:bodyPr>
          <a:lstStyle/>
          <a:p>
            <a:r>
              <a:rPr lang="en-US"/>
              <a:t>Range Judging</a:t>
            </a:r>
          </a:p>
        </p:txBody>
      </p:sp>
      <p:pic>
        <p:nvPicPr>
          <p:cNvPr id="6" name="Picture 5" descr="A field of tall grass&#10;&#10;Description automatically generated">
            <a:extLst>
              <a:ext uri="{FF2B5EF4-FFF2-40B4-BE49-F238E27FC236}">
                <a16:creationId xmlns:a16="http://schemas.microsoft.com/office/drawing/2014/main" id="{B0F2539E-CAA9-4C85-BBBB-762D801AA9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017" r="29172" b="-2"/>
          <a:stretch/>
        </p:blipFill>
        <p:spPr>
          <a:xfrm>
            <a:off x="20" y="-12128"/>
            <a:ext cx="4654276" cy="6870127"/>
          </a:xfrm>
          <a:prstGeom prst="rect">
            <a:avLst/>
          </a:prstGeom>
        </p:spPr>
      </p:pic>
      <p:cxnSp>
        <p:nvCxnSpPr>
          <p:cNvPr id="78" name="Straight Connector 77">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5181601" y="2198913"/>
            <a:ext cx="6368142" cy="4441581"/>
          </a:xfrm>
        </p:spPr>
        <p:txBody>
          <a:bodyPr>
            <a:normAutofit/>
          </a:bodyPr>
          <a:lstStyle/>
          <a:p>
            <a:r>
              <a:rPr lang="en-US" sz="1600" dirty="0"/>
              <a:t>The duties of the </a:t>
            </a:r>
            <a:r>
              <a:rPr lang="en-US" sz="1600" u="sng" dirty="0"/>
              <a:t>Section</a:t>
            </a:r>
            <a:r>
              <a:rPr lang="en-US" sz="1600" dirty="0"/>
              <a:t> Range Judging Committee are to:</a:t>
            </a:r>
          </a:p>
          <a:p>
            <a:pPr marL="274320">
              <a:buClrTx/>
              <a:buFont typeface="Wingdings" panose="05000000000000000000" pitchFamily="2" charset="2"/>
              <a:buChar char="Ø"/>
            </a:pPr>
            <a:r>
              <a:rPr lang="en-US" sz="1600" dirty="0"/>
              <a:t>  Represent the Section in all range judging activities.</a:t>
            </a:r>
          </a:p>
          <a:p>
            <a:pPr marL="274320">
              <a:buClrTx/>
              <a:buFont typeface="Wingdings" panose="05000000000000000000" pitchFamily="2" charset="2"/>
              <a:buChar char="Ø"/>
            </a:pPr>
            <a:r>
              <a:rPr lang="en-US" sz="1600" dirty="0"/>
              <a:t>Order and distribute ribbons for area and state range judging contests.</a:t>
            </a:r>
          </a:p>
          <a:p>
            <a:pPr marL="274320">
              <a:buClrTx/>
              <a:buFont typeface="Wingdings" panose="05000000000000000000" pitchFamily="2" charset="2"/>
              <a:buChar char="Ø"/>
            </a:pPr>
            <a:r>
              <a:rPr lang="en-US" sz="1600" dirty="0"/>
              <a:t>  Oversee assessment and collection of entry fees to defray cost of ribbons and awards.</a:t>
            </a:r>
          </a:p>
          <a:p>
            <a:pPr marL="274320">
              <a:buClrTx/>
              <a:buFont typeface="Wingdings" panose="05000000000000000000" pitchFamily="2" charset="2"/>
              <a:buChar char="Ø"/>
            </a:pPr>
            <a:r>
              <a:rPr lang="en-US" sz="1600" dirty="0"/>
              <a:t>  Provide contest dates and locations to the Newsletter Editor for inclusion in the spring/early summer newsletter.</a:t>
            </a:r>
          </a:p>
          <a:p>
            <a:pPr marL="274320">
              <a:buClrTx/>
              <a:buFont typeface="Wingdings" panose="05000000000000000000" pitchFamily="2" charset="2"/>
              <a:buChar char="Ø"/>
            </a:pPr>
            <a:r>
              <a:rPr lang="en-US" sz="1600" dirty="0"/>
              <a:t>  Provide summary of activities to Newsletter Editor for fall newsletter.</a:t>
            </a:r>
          </a:p>
          <a:p>
            <a:pPr marL="274320">
              <a:buClrTx/>
              <a:buFont typeface="Wingdings" panose="05000000000000000000" pitchFamily="2" charset="2"/>
              <a:buChar char="Ø"/>
            </a:pPr>
            <a:r>
              <a:rPr lang="en-US" sz="1600" dirty="0"/>
              <a:t>  Serve as liaison with any regional range and pasture judging contests.</a:t>
            </a:r>
          </a:p>
          <a:p>
            <a:pPr marL="0" indent="0">
              <a:buNone/>
            </a:pPr>
            <a:endParaRPr lang="en-US" sz="1400" dirty="0"/>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9900458" y="6459785"/>
            <a:ext cx="1312025" cy="365125"/>
          </a:xfrm>
        </p:spPr>
        <p:txBody>
          <a:bodyPr>
            <a:normAutofit/>
          </a:bodyPr>
          <a:lstStyle/>
          <a:p>
            <a:pPr>
              <a:spcAft>
                <a:spcPts val="600"/>
              </a:spcAft>
            </a:pPr>
            <a:fld id="{BFA60008-1664-47D5-90B5-B2DD39E57838}" type="slidenum">
              <a:rPr lang="en-US">
                <a:solidFill>
                  <a:schemeClr val="tx1">
                    <a:lumMod val="75000"/>
                    <a:lumOff val="25000"/>
                  </a:schemeClr>
                </a:solidFill>
              </a:rPr>
              <a:pPr>
                <a:spcAft>
                  <a:spcPts val="600"/>
                </a:spcAft>
              </a:pPr>
              <a:t>38</a:t>
            </a:fld>
            <a:endParaRPr lang="en-US">
              <a:solidFill>
                <a:schemeClr val="tx1">
                  <a:lumMod val="75000"/>
                  <a:lumOff val="25000"/>
                </a:schemeClr>
              </a:solidFill>
            </a:endParaRPr>
          </a:p>
        </p:txBody>
      </p:sp>
    </p:spTree>
    <p:extLst>
      <p:ext uri="{BB962C8B-B14F-4D97-AF65-F5344CB8AC3E}">
        <p14:creationId xmlns:p14="http://schemas.microsoft.com/office/powerpoint/2010/main" val="5771735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492370" y="605896"/>
            <a:ext cx="3084844" cy="5646208"/>
          </a:xfrm>
        </p:spPr>
        <p:txBody>
          <a:bodyPr anchor="ctr">
            <a:normAutofit/>
          </a:bodyPr>
          <a:lstStyle/>
          <a:p>
            <a:r>
              <a:rPr lang="en-US" sz="3600" dirty="0">
                <a:solidFill>
                  <a:srgbClr val="FFFFFF"/>
                </a:solidFill>
              </a:rPr>
              <a:t>Range Research</a:t>
            </a:r>
          </a:p>
        </p:txBody>
      </p:sp>
      <p:sp>
        <p:nvSpPr>
          <p:cNvPr id="51" name="Rectangle 5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4376445" y="813578"/>
            <a:ext cx="6761480" cy="5646207"/>
          </a:xfrm>
        </p:spPr>
        <p:txBody>
          <a:bodyPr anchor="ctr">
            <a:normAutofit/>
          </a:bodyPr>
          <a:lstStyle/>
          <a:p>
            <a:r>
              <a:rPr lang="en-US" dirty="0"/>
              <a:t>The Range Research Committee is intended to be composed of the committee Chair and a minimum of three additional members selected by the Chair.  </a:t>
            </a:r>
          </a:p>
          <a:p>
            <a:endParaRPr lang="en-US" dirty="0"/>
          </a:p>
          <a:p>
            <a:r>
              <a:rPr lang="en-US" dirty="0"/>
              <a:t>The membership in the committee should include at least one rancher, one individual involved in range research, and one representative from a governmental agency involved in range management in Nebraska.</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10123055" y="6459785"/>
            <a:ext cx="1089428" cy="365125"/>
          </a:xfrm>
        </p:spPr>
        <p:txBody>
          <a:bodyPr>
            <a:normAutofit/>
          </a:bodyPr>
          <a:lstStyle/>
          <a:p>
            <a:pPr>
              <a:spcAft>
                <a:spcPts val="600"/>
              </a:spcAft>
            </a:pPr>
            <a:fld id="{BFA60008-1664-47D5-90B5-B2DD39E57838}" type="slidenum">
              <a:rPr lang="en-US">
                <a:solidFill>
                  <a:schemeClr val="tx2"/>
                </a:solidFill>
              </a:rPr>
              <a:pPr>
                <a:spcAft>
                  <a:spcPts val="600"/>
                </a:spcAft>
              </a:pPr>
              <a:t>39</a:t>
            </a:fld>
            <a:endParaRPr lang="en-US">
              <a:solidFill>
                <a:schemeClr val="tx2"/>
              </a:solidFill>
            </a:endParaRPr>
          </a:p>
        </p:txBody>
      </p:sp>
    </p:spTree>
    <p:extLst>
      <p:ext uri="{BB962C8B-B14F-4D97-AF65-F5344CB8AC3E}">
        <p14:creationId xmlns:p14="http://schemas.microsoft.com/office/powerpoint/2010/main" val="535834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5">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5" name="Rectangle 37">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p:cNvSpPr>
            <a:spLocks noGrp="1"/>
          </p:cNvSpPr>
          <p:nvPr>
            <p:ph type="title"/>
          </p:nvPr>
        </p:nvSpPr>
        <p:spPr>
          <a:xfrm>
            <a:off x="492370" y="605896"/>
            <a:ext cx="3084844" cy="5646208"/>
          </a:xfrm>
        </p:spPr>
        <p:txBody>
          <a:bodyPr vert="horz" lIns="91440" tIns="45720" rIns="91440" bIns="45720" rtlCol="0" anchor="ctr">
            <a:normAutofit/>
          </a:bodyPr>
          <a:lstStyle/>
          <a:p>
            <a:r>
              <a:rPr lang="en-US" sz="3600">
                <a:solidFill>
                  <a:srgbClr val="FFFFFF"/>
                </a:solidFill>
              </a:rPr>
              <a:t>What is the Purpose of the Advisory Council of the NE Section and Who Are the Members of the Council?</a:t>
            </a:r>
          </a:p>
        </p:txBody>
      </p:sp>
      <p:sp>
        <p:nvSpPr>
          <p:cNvPr id="40" name="Rectangle 39">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 Placeholder 5"/>
          <p:cNvSpPr>
            <a:spLocks noGrp="1"/>
          </p:cNvSpPr>
          <p:nvPr>
            <p:ph idx="1"/>
          </p:nvPr>
        </p:nvSpPr>
        <p:spPr>
          <a:xfrm>
            <a:off x="4421080" y="572806"/>
            <a:ext cx="6791403" cy="5886979"/>
          </a:xfrm>
        </p:spPr>
        <p:txBody>
          <a:bodyPr vert="horz" lIns="91440" tIns="45720" rIns="91440" bIns="45720" rtlCol="0" anchor="ctr">
            <a:normAutofit/>
          </a:bodyPr>
          <a:lstStyle/>
          <a:p>
            <a:r>
              <a:rPr lang="en-US" dirty="0"/>
              <a:t>According to the by-laws, “The business of the Section shall be managed, conducted and controlled by a Council of seven Councilpersons.  Five of the seven are elected by a vote of the membership and two are appointed by the President”.  To be eligible for the Advisory Council, the individual must be an active member of the Section.  </a:t>
            </a:r>
          </a:p>
          <a:p>
            <a:r>
              <a:rPr lang="en-US" dirty="0"/>
              <a:t>The members of the Nebraska Section Advisory Council are:</a:t>
            </a:r>
          </a:p>
          <a:p>
            <a:pPr marL="457200">
              <a:buClrTx/>
              <a:buFont typeface="Wingdings" panose="05000000000000000000" pitchFamily="2" charset="2"/>
              <a:buChar char="Ø"/>
            </a:pPr>
            <a:r>
              <a:rPr lang="en-US" dirty="0"/>
              <a:t>President</a:t>
            </a:r>
          </a:p>
          <a:p>
            <a:pPr marL="457200">
              <a:buClrTx/>
              <a:buFont typeface="Wingdings" panose="05000000000000000000" pitchFamily="2" charset="2"/>
              <a:buChar char="Ø"/>
            </a:pPr>
            <a:r>
              <a:rPr lang="en-US" dirty="0"/>
              <a:t>Immediate Past President</a:t>
            </a:r>
          </a:p>
          <a:p>
            <a:pPr marL="457200">
              <a:buClrTx/>
              <a:buFont typeface="Wingdings" panose="05000000000000000000" pitchFamily="2" charset="2"/>
              <a:buChar char="Ø"/>
            </a:pPr>
            <a:r>
              <a:rPr lang="en-US" dirty="0"/>
              <a:t>President Elect</a:t>
            </a:r>
          </a:p>
          <a:p>
            <a:pPr marL="457200">
              <a:buClrTx/>
              <a:buFont typeface="Wingdings" panose="05000000000000000000" pitchFamily="2" charset="2"/>
              <a:buChar char="Ø"/>
            </a:pPr>
            <a:r>
              <a:rPr lang="en-US" dirty="0"/>
              <a:t>Two Council Persons (tenure is two years)</a:t>
            </a:r>
          </a:p>
          <a:p>
            <a:pPr marL="457200">
              <a:buClrTx/>
              <a:buFont typeface="Wingdings" panose="05000000000000000000" pitchFamily="2" charset="2"/>
              <a:buChar char="Ø"/>
            </a:pPr>
            <a:r>
              <a:rPr lang="en-US" dirty="0"/>
              <a:t>Secretary/Treasurer</a:t>
            </a:r>
            <a:r>
              <a:rPr lang="en-US" dirty="0">
                <a:solidFill>
                  <a:srgbClr val="FF0000"/>
                </a:solidFill>
              </a:rPr>
              <a:t>*</a:t>
            </a:r>
          </a:p>
          <a:p>
            <a:pPr marL="457200">
              <a:buClrTx/>
              <a:buFont typeface="Wingdings" panose="05000000000000000000" pitchFamily="2" charset="2"/>
              <a:buChar char="Ø"/>
            </a:pPr>
            <a:r>
              <a:rPr lang="en-US" dirty="0"/>
              <a:t>Newsletter Editor</a:t>
            </a:r>
            <a:r>
              <a:rPr lang="en-US" dirty="0">
                <a:solidFill>
                  <a:srgbClr val="FF0000"/>
                </a:solidFill>
              </a:rPr>
              <a:t>*</a:t>
            </a:r>
          </a:p>
          <a:p>
            <a:r>
              <a:rPr lang="en-US" dirty="0">
                <a:solidFill>
                  <a:srgbClr val="FF0000"/>
                </a:solidFill>
              </a:rPr>
              <a:t>*These two Council members are appointed and their terms are extended at the discretion of the incoming President.  </a:t>
            </a:r>
          </a:p>
          <a:p>
            <a:pPr marL="0" indent="0">
              <a:buNone/>
            </a:pPr>
            <a:endParaRPr lang="en-US" dirty="0"/>
          </a:p>
        </p:txBody>
      </p:sp>
      <p:sp>
        <p:nvSpPr>
          <p:cNvPr id="2" name="Slide Number Placeholder 1"/>
          <p:cNvSpPr>
            <a:spLocks noGrp="1"/>
          </p:cNvSpPr>
          <p:nvPr>
            <p:ph type="sldNum" sz="quarter" idx="12"/>
          </p:nvPr>
        </p:nvSpPr>
        <p:spPr>
          <a:xfrm>
            <a:off x="10123055" y="6459785"/>
            <a:ext cx="1089428" cy="365125"/>
          </a:xfrm>
        </p:spPr>
        <p:txBody>
          <a:bodyPr vert="horz" lIns="91440" tIns="45720" rIns="91440" bIns="45720" rtlCol="0">
            <a:normAutofit/>
          </a:bodyPr>
          <a:lstStyle/>
          <a:p>
            <a:pPr>
              <a:spcAft>
                <a:spcPts val="600"/>
              </a:spcAft>
            </a:pPr>
            <a:fld id="{BFA60008-1664-47D5-90B5-B2DD39E57838}" type="slidenum">
              <a:rPr lang="en-US">
                <a:solidFill>
                  <a:schemeClr val="tx2"/>
                </a:solidFill>
              </a:rPr>
              <a:pPr>
                <a:spcAft>
                  <a:spcPts val="600"/>
                </a:spcAft>
              </a:pPr>
              <a:t>4</a:t>
            </a:fld>
            <a:endParaRPr lang="en-US">
              <a:solidFill>
                <a:schemeClr val="tx2"/>
              </a:solidFill>
            </a:endParaRPr>
          </a:p>
        </p:txBody>
      </p:sp>
    </p:spTree>
    <p:extLst>
      <p:ext uri="{BB962C8B-B14F-4D97-AF65-F5344CB8AC3E}">
        <p14:creationId xmlns:p14="http://schemas.microsoft.com/office/powerpoint/2010/main" val="10354931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492370" y="605896"/>
            <a:ext cx="3084844" cy="5646208"/>
          </a:xfrm>
        </p:spPr>
        <p:txBody>
          <a:bodyPr anchor="ctr">
            <a:normAutofit/>
          </a:bodyPr>
          <a:lstStyle/>
          <a:p>
            <a:r>
              <a:rPr lang="en-US" sz="3600" dirty="0">
                <a:solidFill>
                  <a:srgbClr val="FFFFFF"/>
                </a:solidFill>
              </a:rPr>
              <a:t>Range Research</a:t>
            </a:r>
          </a:p>
        </p:txBody>
      </p:sp>
      <p:sp>
        <p:nvSpPr>
          <p:cNvPr id="51" name="Rectangle 5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4376445" y="813578"/>
            <a:ext cx="6761480" cy="5646207"/>
          </a:xfrm>
        </p:spPr>
        <p:txBody>
          <a:bodyPr anchor="ctr">
            <a:normAutofit/>
          </a:bodyPr>
          <a:lstStyle/>
          <a:p>
            <a:r>
              <a:rPr lang="en-US" dirty="0"/>
              <a:t>Committee duties include:</a:t>
            </a:r>
          </a:p>
          <a:p>
            <a:r>
              <a:rPr lang="en-US" dirty="0"/>
              <a:t>1.  Become familiar with range management related research being conducted in Nebraska.</a:t>
            </a:r>
          </a:p>
          <a:p>
            <a:r>
              <a:rPr lang="en-US" dirty="0"/>
              <a:t>2.  Assess research needs related to any segment of range management.</a:t>
            </a:r>
          </a:p>
          <a:p>
            <a:r>
              <a:rPr lang="en-US" dirty="0"/>
              <a:t>3.  Report about on-going research activities and assessed needs to the membership as requested by the Section President.</a:t>
            </a:r>
          </a:p>
          <a:p>
            <a:r>
              <a:rPr lang="en-US" dirty="0"/>
              <a:t>4.  Represent the Section in cases where the Section has legitimate input into range research discussion.</a:t>
            </a:r>
          </a:p>
          <a:p>
            <a:r>
              <a:rPr lang="en-US" dirty="0"/>
              <a:t>5.  Liaison with the SRM Research Committee and assist actions as appropriate to the Nebraska Section.</a:t>
            </a:r>
          </a:p>
          <a:p>
            <a:pPr marL="0" indent="0">
              <a:buNone/>
            </a:pPr>
            <a:endParaRPr lang="en-US" dirty="0"/>
          </a:p>
          <a:p>
            <a:pPr marL="0" indent="0">
              <a:buNone/>
            </a:pPr>
            <a:r>
              <a:rPr lang="en-US" dirty="0"/>
              <a:t>This committee has been inactive for a number of years.</a:t>
            </a:r>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10123055" y="6459785"/>
            <a:ext cx="1089428" cy="365125"/>
          </a:xfrm>
        </p:spPr>
        <p:txBody>
          <a:bodyPr>
            <a:normAutofit/>
          </a:bodyPr>
          <a:lstStyle/>
          <a:p>
            <a:pPr>
              <a:spcAft>
                <a:spcPts val="600"/>
              </a:spcAft>
            </a:pPr>
            <a:fld id="{BFA60008-1664-47D5-90B5-B2DD39E57838}" type="slidenum">
              <a:rPr lang="en-US">
                <a:solidFill>
                  <a:schemeClr val="tx2"/>
                </a:solidFill>
              </a:rPr>
              <a:pPr>
                <a:spcAft>
                  <a:spcPts val="600"/>
                </a:spcAft>
              </a:pPr>
              <a:t>40</a:t>
            </a:fld>
            <a:endParaRPr lang="en-US">
              <a:solidFill>
                <a:schemeClr val="tx2"/>
              </a:solidFill>
            </a:endParaRPr>
          </a:p>
        </p:txBody>
      </p:sp>
    </p:spTree>
    <p:extLst>
      <p:ext uri="{BB962C8B-B14F-4D97-AF65-F5344CB8AC3E}">
        <p14:creationId xmlns:p14="http://schemas.microsoft.com/office/powerpoint/2010/main" val="12274506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8" name="Rectangle 57">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5181601" y="634946"/>
            <a:ext cx="6368142" cy="1450757"/>
          </a:xfrm>
        </p:spPr>
        <p:txBody>
          <a:bodyPr>
            <a:normAutofit/>
          </a:bodyPr>
          <a:lstStyle/>
          <a:p>
            <a:r>
              <a:rPr lang="en-US"/>
              <a:t>Range Tour</a:t>
            </a:r>
          </a:p>
        </p:txBody>
      </p:sp>
      <p:pic>
        <p:nvPicPr>
          <p:cNvPr id="6" name="Picture 5" descr="A group of people standing in the grass&#10;&#10;Description generated with very high confidence">
            <a:extLst>
              <a:ext uri="{FF2B5EF4-FFF2-40B4-BE49-F238E27FC236}">
                <a16:creationId xmlns:a16="http://schemas.microsoft.com/office/drawing/2014/main" id="{B5CAFFCC-0FC0-4391-BD3C-236B61D30D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496" r="28453" b="2"/>
          <a:stretch/>
        </p:blipFill>
        <p:spPr>
          <a:xfrm>
            <a:off x="20" y="-12128"/>
            <a:ext cx="4654276" cy="6870127"/>
          </a:xfrm>
          <a:prstGeom prst="rect">
            <a:avLst/>
          </a:prstGeom>
        </p:spPr>
      </p:pic>
      <p:cxnSp>
        <p:nvCxnSpPr>
          <p:cNvPr id="60" name="Straight Connector 59">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5181601" y="2198913"/>
            <a:ext cx="6368142" cy="4441579"/>
          </a:xfrm>
        </p:spPr>
        <p:txBody>
          <a:bodyPr>
            <a:normAutofit/>
          </a:bodyPr>
          <a:lstStyle/>
          <a:p>
            <a:pPr marL="0" indent="0">
              <a:buNone/>
            </a:pPr>
            <a:r>
              <a:rPr lang="en-US" sz="1600" dirty="0"/>
              <a:t>In the past, the Nebraska Section conducted a Summer Tour which rotated to different areas across the State and/or assisted with several area tours. Tours were conducted in different areas of the State each year and included meals and refreshments and if needed transportation.</a:t>
            </a:r>
          </a:p>
          <a:p>
            <a:pPr marL="0" indent="0">
              <a:buNone/>
            </a:pPr>
            <a:r>
              <a:rPr lang="en-US" sz="1600" dirty="0"/>
              <a:t>When the Section conducts a Summer tour, the Range Tour Committee selects an area (for a State Tour) or areas (for area tours) in coordination with the Section President.  Duties associated with production of a Summer Tour included:</a:t>
            </a:r>
          </a:p>
          <a:p>
            <a:pPr>
              <a:buClrTx/>
              <a:buFont typeface="Wingdings" panose="05000000000000000000" pitchFamily="2" charset="2"/>
              <a:buChar char="Ø"/>
            </a:pPr>
            <a:r>
              <a:rPr lang="en-US" sz="1600" dirty="0"/>
              <a:t>Organize tour stops and agenda</a:t>
            </a:r>
          </a:p>
          <a:p>
            <a:pPr>
              <a:buClrTx/>
              <a:buFont typeface="Wingdings" panose="05000000000000000000" pitchFamily="2" charset="2"/>
              <a:buChar char="Ø"/>
            </a:pPr>
            <a:r>
              <a:rPr lang="en-US" sz="1600" dirty="0"/>
              <a:t>Schedule date for the tour</a:t>
            </a:r>
          </a:p>
          <a:p>
            <a:pPr>
              <a:buClrTx/>
              <a:buFont typeface="Wingdings" panose="05000000000000000000" pitchFamily="2" charset="2"/>
              <a:buChar char="Ø"/>
            </a:pPr>
            <a:r>
              <a:rPr lang="en-US" sz="1600" dirty="0"/>
              <a:t>Provide adequate notice information about the tour to the Section Newsletter Editor and Information and Education Chair to allow time to adequately publicize the tour.</a:t>
            </a:r>
          </a:p>
          <a:p>
            <a:pPr marL="0" indent="0">
              <a:buNone/>
            </a:pPr>
            <a:r>
              <a:rPr lang="en-US" sz="1600" dirty="0"/>
              <a:t>It has been a number of years since the Section has conducted a Summer tour and the committee is inactive.</a:t>
            </a:r>
          </a:p>
          <a:p>
            <a:pPr marL="0" indent="0">
              <a:buNone/>
            </a:pPr>
            <a:endParaRPr lang="en-US" sz="1400" dirty="0"/>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9900458" y="6459785"/>
            <a:ext cx="1312025" cy="365125"/>
          </a:xfrm>
        </p:spPr>
        <p:txBody>
          <a:bodyPr>
            <a:normAutofit/>
          </a:bodyPr>
          <a:lstStyle/>
          <a:p>
            <a:pPr>
              <a:spcAft>
                <a:spcPts val="600"/>
              </a:spcAft>
            </a:pPr>
            <a:fld id="{BFA60008-1664-47D5-90B5-B2DD39E57838}" type="slidenum">
              <a:rPr lang="en-US">
                <a:solidFill>
                  <a:schemeClr val="tx1">
                    <a:lumMod val="75000"/>
                    <a:lumOff val="25000"/>
                  </a:schemeClr>
                </a:solidFill>
              </a:rPr>
              <a:pPr>
                <a:spcAft>
                  <a:spcPts val="600"/>
                </a:spcAft>
              </a:pPr>
              <a:t>41</a:t>
            </a:fld>
            <a:endParaRPr lang="en-US">
              <a:solidFill>
                <a:schemeClr val="tx1">
                  <a:lumMod val="75000"/>
                  <a:lumOff val="25000"/>
                </a:schemeClr>
              </a:solidFill>
            </a:endParaRPr>
          </a:p>
        </p:txBody>
      </p:sp>
    </p:spTree>
    <p:extLst>
      <p:ext uri="{BB962C8B-B14F-4D97-AF65-F5344CB8AC3E}">
        <p14:creationId xmlns:p14="http://schemas.microsoft.com/office/powerpoint/2010/main" val="32209937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8" name="Rectangle 57">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5181601" y="634946"/>
            <a:ext cx="6368142" cy="1450757"/>
          </a:xfrm>
        </p:spPr>
        <p:txBody>
          <a:bodyPr>
            <a:normAutofit/>
          </a:bodyPr>
          <a:lstStyle/>
          <a:p>
            <a:r>
              <a:rPr lang="en-US"/>
              <a:t>Range Youth Camp</a:t>
            </a:r>
          </a:p>
        </p:txBody>
      </p:sp>
      <p:pic>
        <p:nvPicPr>
          <p:cNvPr id="6" name="Picture 5" descr="A group of people sitting on a bench&#10;&#10;Description automatically generated">
            <a:extLst>
              <a:ext uri="{FF2B5EF4-FFF2-40B4-BE49-F238E27FC236}">
                <a16:creationId xmlns:a16="http://schemas.microsoft.com/office/drawing/2014/main" id="{08BD6201-84C0-4C4D-A4DE-7317F2BC422F}"/>
              </a:ext>
            </a:extLst>
          </p:cNvPr>
          <p:cNvPicPr>
            <a:picLocks noChangeAspect="1"/>
          </p:cNvPicPr>
          <p:nvPr/>
        </p:nvPicPr>
        <p:blipFill rotWithShape="1">
          <a:blip r:embed="rId2">
            <a:extLst>
              <a:ext uri="{28A0092B-C50C-407E-A947-70E740481C1C}">
                <a14:useLocalDpi xmlns:a14="http://schemas.microsoft.com/office/drawing/2010/main" val="0"/>
              </a:ext>
            </a:extLst>
          </a:blip>
          <a:srcRect l="27625" r="21564" b="-2"/>
          <a:stretch/>
        </p:blipFill>
        <p:spPr>
          <a:xfrm>
            <a:off x="20" y="-12128"/>
            <a:ext cx="4654276" cy="6870127"/>
          </a:xfrm>
          <a:prstGeom prst="rect">
            <a:avLst/>
          </a:prstGeom>
        </p:spPr>
      </p:pic>
      <p:cxnSp>
        <p:nvCxnSpPr>
          <p:cNvPr id="60" name="Straight Connector 59">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5090161" y="2374918"/>
            <a:ext cx="6368142" cy="4084859"/>
          </a:xfrm>
        </p:spPr>
        <p:txBody>
          <a:bodyPr>
            <a:normAutofit/>
          </a:bodyPr>
          <a:lstStyle/>
          <a:p>
            <a:pPr marL="0" indent="0">
              <a:buNone/>
            </a:pPr>
            <a:r>
              <a:rPr lang="en-US" sz="1600" dirty="0"/>
              <a:t>Nebraska Range Youth Camp was organized in 1963 by members of the Nebraska Section and is one of the Section’s most longstanding activities.</a:t>
            </a:r>
          </a:p>
          <a:p>
            <a:pPr marL="0" indent="0">
              <a:buNone/>
            </a:pPr>
            <a:r>
              <a:rPr lang="en-US" sz="1600" dirty="0"/>
              <a:t>The first director of Range Youth Camp was Dr. John </a:t>
            </a:r>
            <a:r>
              <a:rPr lang="en-US" sz="1600" dirty="0" err="1"/>
              <a:t>Vallentine</a:t>
            </a:r>
            <a:r>
              <a:rPr lang="en-US" sz="1600" dirty="0"/>
              <a:t>. </a:t>
            </a:r>
          </a:p>
          <a:p>
            <a:pPr marL="0" indent="0">
              <a:buNone/>
            </a:pPr>
            <a:r>
              <a:rPr lang="en-US" sz="1600" dirty="0"/>
              <a:t> Instructors at the camp are a “who’s who” of the Section’s founders and included Dr. </a:t>
            </a:r>
            <a:r>
              <a:rPr lang="en-US" sz="1600" dirty="0" err="1"/>
              <a:t>Vallentine</a:t>
            </a:r>
            <a:r>
              <a:rPr lang="en-US" sz="1600" dirty="0"/>
              <a:t>, John </a:t>
            </a:r>
            <a:r>
              <a:rPr lang="en-US" sz="1600" dirty="0" err="1"/>
              <a:t>Sautter</a:t>
            </a:r>
            <a:r>
              <a:rPr lang="en-US" sz="1600" dirty="0"/>
              <a:t>, Don Harford, </a:t>
            </a:r>
            <a:r>
              <a:rPr lang="en-US" sz="1600" dirty="0" err="1"/>
              <a:t>Selvester</a:t>
            </a:r>
            <a:r>
              <a:rPr lang="en-US" sz="1600" dirty="0"/>
              <a:t> </a:t>
            </a:r>
            <a:r>
              <a:rPr lang="en-US" sz="1600" dirty="0" err="1"/>
              <a:t>Vanderbeek</a:t>
            </a:r>
            <a:r>
              <a:rPr lang="en-US" sz="1600" dirty="0"/>
              <a:t>, Les Messersmith, Wal Fick, Dick Dunn, Don </a:t>
            </a:r>
            <a:r>
              <a:rPr lang="en-US" sz="1600" dirty="0" err="1"/>
              <a:t>Burzlaf</a:t>
            </a:r>
            <a:r>
              <a:rPr lang="en-US" sz="1600" dirty="0"/>
              <a:t>, Forest Lee, Don Cox, Gerald Chaffin, Jerry Garner, Reed Hamilton, Chet Paxton, </a:t>
            </a:r>
            <a:r>
              <a:rPr lang="en-US" sz="1600" dirty="0" err="1"/>
              <a:t>Dic</a:t>
            </a:r>
            <a:r>
              <a:rPr lang="en-US" sz="1600" dirty="0"/>
              <a:t>, Fleming and Elmer </a:t>
            </a:r>
            <a:r>
              <a:rPr lang="en-US" sz="1600" dirty="0" err="1"/>
              <a:t>Schrag</a:t>
            </a:r>
            <a:r>
              <a:rPr lang="en-US" sz="1600" dirty="0"/>
              <a:t>.</a:t>
            </a:r>
          </a:p>
          <a:p>
            <a:pPr marL="0" indent="0">
              <a:buNone/>
            </a:pPr>
            <a:r>
              <a:rPr lang="en-US" sz="1600" dirty="0"/>
              <a:t>From the Nebraska Section By-Laws:</a:t>
            </a:r>
          </a:p>
          <a:p>
            <a:pPr marL="0" indent="0">
              <a:buNone/>
            </a:pPr>
            <a:r>
              <a:rPr lang="en-US" sz="1600" b="1" i="1" dirty="0"/>
              <a:t>“The Section … is committed to support Range Youth Camp.  Much of the effort necessary to plan and conduct the camp has come through voluntary service of Section membership.  It is an important activity for the Section and an essential aspect of range youth activities”.</a:t>
            </a:r>
          </a:p>
          <a:p>
            <a:pPr marL="0" indent="0">
              <a:buNone/>
            </a:pPr>
            <a:endParaRPr lang="en-US" sz="1400" dirty="0"/>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9900458" y="6459785"/>
            <a:ext cx="1312025" cy="365125"/>
          </a:xfrm>
        </p:spPr>
        <p:txBody>
          <a:bodyPr>
            <a:normAutofit/>
          </a:bodyPr>
          <a:lstStyle/>
          <a:p>
            <a:pPr>
              <a:spcAft>
                <a:spcPts val="600"/>
              </a:spcAft>
            </a:pPr>
            <a:fld id="{BFA60008-1664-47D5-90B5-B2DD39E57838}" type="slidenum">
              <a:rPr lang="en-US">
                <a:solidFill>
                  <a:schemeClr val="tx1">
                    <a:lumMod val="75000"/>
                    <a:lumOff val="25000"/>
                  </a:schemeClr>
                </a:solidFill>
              </a:rPr>
              <a:pPr>
                <a:spcAft>
                  <a:spcPts val="600"/>
                </a:spcAft>
              </a:pPr>
              <a:t>42</a:t>
            </a:fld>
            <a:endParaRPr lang="en-US">
              <a:solidFill>
                <a:schemeClr val="tx1">
                  <a:lumMod val="75000"/>
                  <a:lumOff val="25000"/>
                </a:schemeClr>
              </a:solidFill>
            </a:endParaRPr>
          </a:p>
        </p:txBody>
      </p:sp>
    </p:spTree>
    <p:extLst>
      <p:ext uri="{BB962C8B-B14F-4D97-AF65-F5344CB8AC3E}">
        <p14:creationId xmlns:p14="http://schemas.microsoft.com/office/powerpoint/2010/main" val="39827817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6411685" y="634946"/>
            <a:ext cx="5127171" cy="1450757"/>
          </a:xfrm>
        </p:spPr>
        <p:txBody>
          <a:bodyPr>
            <a:normAutofit/>
          </a:bodyPr>
          <a:lstStyle/>
          <a:p>
            <a:r>
              <a:rPr lang="en-US"/>
              <a:t>Range Youth Camp</a:t>
            </a:r>
          </a:p>
        </p:txBody>
      </p:sp>
      <p:pic>
        <p:nvPicPr>
          <p:cNvPr id="5" name="Picture 4">
            <a:extLst>
              <a:ext uri="{FF2B5EF4-FFF2-40B4-BE49-F238E27FC236}">
                <a16:creationId xmlns:a16="http://schemas.microsoft.com/office/drawing/2014/main" id="{27EC8AEA-3A40-418D-A45B-CDA01B46FB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192" y="1426773"/>
            <a:ext cx="5451627" cy="3684412"/>
          </a:xfrm>
          <a:prstGeom prst="rect">
            <a:avLst/>
          </a:prstGeom>
        </p:spPr>
      </p:pic>
      <p:cxnSp>
        <p:nvCxnSpPr>
          <p:cNvPr id="58" name="Straight Connector 57">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6411684" y="2198914"/>
            <a:ext cx="5127172" cy="3670180"/>
          </a:xfrm>
        </p:spPr>
        <p:txBody>
          <a:bodyPr>
            <a:normAutofit/>
          </a:bodyPr>
          <a:lstStyle/>
          <a:p>
            <a:pPr marL="0" indent="0">
              <a:buNone/>
            </a:pPr>
            <a:r>
              <a:rPr lang="en-US" dirty="0"/>
              <a:t>The following description of the camp comes from a 1963 Section Newsletter:</a:t>
            </a:r>
          </a:p>
          <a:p>
            <a:pPr marL="0" indent="0">
              <a:buNone/>
            </a:pPr>
            <a:r>
              <a:rPr lang="en-US" i="1" dirty="0"/>
              <a:t>“The program will emphasize range land and livestock management and include field trips to ranches and research projects, range judging and range demonstrations and educational films.  Training will also be given in leadership in directing youth educational programs in range management.  Professional opportunities in range management will be presented.  Recreation and sports will be an important part of the camp.”</a:t>
            </a:r>
          </a:p>
          <a:p>
            <a:pPr marL="0" indent="0">
              <a:buNone/>
            </a:pPr>
            <a:endParaRPr lang="en-US" dirty="0"/>
          </a:p>
        </p:txBody>
      </p:sp>
      <p:sp>
        <p:nvSpPr>
          <p:cNvPr id="60" name="Rectangle 59">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9900458" y="6459785"/>
            <a:ext cx="1312025" cy="365125"/>
          </a:xfrm>
        </p:spPr>
        <p:txBody>
          <a:bodyPr>
            <a:normAutofit/>
          </a:bodyPr>
          <a:lstStyle/>
          <a:p>
            <a:pPr>
              <a:spcAft>
                <a:spcPts val="600"/>
              </a:spcAft>
            </a:pPr>
            <a:fld id="{BFA60008-1664-47D5-90B5-B2DD39E57838}" type="slidenum">
              <a:rPr lang="en-US"/>
              <a:pPr>
                <a:spcAft>
                  <a:spcPts val="600"/>
                </a:spcAft>
              </a:pPr>
              <a:t>43</a:t>
            </a:fld>
            <a:endParaRPr lang="en-US"/>
          </a:p>
        </p:txBody>
      </p:sp>
    </p:spTree>
    <p:extLst>
      <p:ext uri="{BB962C8B-B14F-4D97-AF65-F5344CB8AC3E}">
        <p14:creationId xmlns:p14="http://schemas.microsoft.com/office/powerpoint/2010/main" val="10356921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1097280" y="286603"/>
            <a:ext cx="10058400" cy="1450757"/>
          </a:xfrm>
        </p:spPr>
        <p:txBody>
          <a:bodyPr>
            <a:normAutofit/>
          </a:bodyPr>
          <a:lstStyle/>
          <a:p>
            <a:r>
              <a:rPr lang="en-US" dirty="0"/>
              <a:t>Range Youth Camp</a:t>
            </a:r>
          </a:p>
        </p:txBody>
      </p: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1097279" y="1845734"/>
            <a:ext cx="6454987" cy="4023360"/>
          </a:xfrm>
        </p:spPr>
        <p:txBody>
          <a:bodyPr>
            <a:normAutofit lnSpcReduction="10000"/>
          </a:bodyPr>
          <a:lstStyle/>
          <a:p>
            <a:pPr marL="0" indent="0">
              <a:buNone/>
            </a:pPr>
            <a:r>
              <a:rPr lang="en-US" dirty="0"/>
              <a:t>Important dates in Range Youth Camp History:</a:t>
            </a:r>
          </a:p>
          <a:p>
            <a:pPr marL="0" indent="0">
              <a:buNone/>
            </a:pPr>
            <a:r>
              <a:rPr lang="en-US" sz="1600" dirty="0"/>
              <a:t>1963:  The first camp was sponsored by Nebraska Section SRM</a:t>
            </a:r>
          </a:p>
          <a:p>
            <a:pPr marL="0" indent="0">
              <a:buNone/>
            </a:pPr>
            <a:r>
              <a:rPr lang="en-US" sz="1600" dirty="0"/>
              <a:t>1970:  The first girl, Irene Graves, attended Range Camp.</a:t>
            </a:r>
          </a:p>
          <a:p>
            <a:pPr marL="0" indent="0">
              <a:buNone/>
            </a:pPr>
            <a:r>
              <a:rPr lang="en-US" sz="1600" dirty="0"/>
              <a:t>1976-1980:  The Old West Regional Commission Range Program provided funds for camp.</a:t>
            </a:r>
          </a:p>
          <a:p>
            <a:pPr marL="0" indent="0">
              <a:buNone/>
            </a:pPr>
            <a:r>
              <a:rPr lang="en-US" sz="1600" dirty="0"/>
              <a:t>1976:  The Section began providing financial awards to the two top students to be used toward their attendance at High School Youth Forum at the International SRM Annual Meeting.</a:t>
            </a:r>
          </a:p>
          <a:p>
            <a:pPr marL="0" indent="0">
              <a:buNone/>
            </a:pPr>
            <a:r>
              <a:rPr lang="en-US" sz="1600" dirty="0"/>
              <a:t>1980:  Ranch sponsorship was initiated with 8 ranches providing financial support of camp and the use of their brands.  Crew competitions were incorporated into camp activities.</a:t>
            </a:r>
          </a:p>
          <a:p>
            <a:pPr marL="0" indent="0">
              <a:buNone/>
            </a:pPr>
            <a:r>
              <a:rPr lang="en-US" sz="1600" dirty="0"/>
              <a:t>1980:  Registration fees and camp sponsorships were first used to provide travel expenses for the top students to attend High School Youth Forum.</a:t>
            </a:r>
          </a:p>
        </p:txBody>
      </p:sp>
      <p:pic>
        <p:nvPicPr>
          <p:cNvPr id="7" name="Picture 6">
            <a:extLst>
              <a:ext uri="{FF2B5EF4-FFF2-40B4-BE49-F238E27FC236}">
                <a16:creationId xmlns:a16="http://schemas.microsoft.com/office/drawing/2014/main" id="{FFE25D53-0459-4AC1-AD2E-BB6C46834186}"/>
              </a:ext>
            </a:extLst>
          </p:cNvPr>
          <p:cNvPicPr>
            <a:picLocks noChangeAspect="1"/>
          </p:cNvPicPr>
          <p:nvPr/>
        </p:nvPicPr>
        <p:blipFill rotWithShape="1">
          <a:blip r:embed="rId2"/>
          <a:srcRect l="4751" r="5246"/>
          <a:stretch/>
        </p:blipFill>
        <p:spPr>
          <a:xfrm>
            <a:off x="7708393" y="2450124"/>
            <a:ext cx="4169930" cy="3076699"/>
          </a:xfrm>
          <a:prstGeom prst="rect">
            <a:avLst/>
          </a:prstGeom>
        </p:spPr>
      </p:pic>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9900458" y="6459785"/>
            <a:ext cx="1312025" cy="365125"/>
          </a:xfrm>
        </p:spPr>
        <p:txBody>
          <a:bodyPr>
            <a:normAutofit/>
          </a:bodyPr>
          <a:lstStyle/>
          <a:p>
            <a:pPr>
              <a:spcAft>
                <a:spcPts val="600"/>
              </a:spcAft>
            </a:pPr>
            <a:fld id="{BFA60008-1664-47D5-90B5-B2DD39E57838}" type="slidenum">
              <a:rPr lang="en-US"/>
              <a:pPr>
                <a:spcAft>
                  <a:spcPts val="600"/>
                </a:spcAft>
              </a:pPr>
              <a:t>44</a:t>
            </a:fld>
            <a:endParaRPr lang="en-US"/>
          </a:p>
        </p:txBody>
      </p:sp>
    </p:spTree>
    <p:extLst>
      <p:ext uri="{BB962C8B-B14F-4D97-AF65-F5344CB8AC3E}">
        <p14:creationId xmlns:p14="http://schemas.microsoft.com/office/powerpoint/2010/main" val="35472896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8" name="Rectangle 77">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5181601" y="634946"/>
            <a:ext cx="6368142" cy="1450757"/>
          </a:xfrm>
        </p:spPr>
        <p:txBody>
          <a:bodyPr>
            <a:normAutofit/>
          </a:bodyPr>
          <a:lstStyle/>
          <a:p>
            <a:r>
              <a:rPr lang="en-US"/>
              <a:t>Range Youth Camp</a:t>
            </a:r>
          </a:p>
        </p:txBody>
      </p:sp>
      <p:pic>
        <p:nvPicPr>
          <p:cNvPr id="7" name="Picture 6" descr="A group of people on a boat&#10;&#10;Description generated with high confidence">
            <a:extLst>
              <a:ext uri="{FF2B5EF4-FFF2-40B4-BE49-F238E27FC236}">
                <a16:creationId xmlns:a16="http://schemas.microsoft.com/office/drawing/2014/main" id="{E9CCF680-95E9-4833-9EAC-2C31E0EA871D}"/>
              </a:ext>
            </a:extLst>
          </p:cNvPr>
          <p:cNvPicPr>
            <a:picLocks noChangeAspect="1"/>
          </p:cNvPicPr>
          <p:nvPr/>
        </p:nvPicPr>
        <p:blipFill rotWithShape="1">
          <a:blip r:embed="rId2"/>
          <a:srcRect l="32543" t="2173" r="21219" b="3811"/>
          <a:stretch/>
        </p:blipFill>
        <p:spPr>
          <a:xfrm>
            <a:off x="-1" y="846"/>
            <a:ext cx="4941227" cy="6857153"/>
          </a:xfrm>
          <a:prstGeom prst="rect">
            <a:avLst/>
          </a:prstGeom>
        </p:spPr>
      </p:pic>
      <p:cxnSp>
        <p:nvCxnSpPr>
          <p:cNvPr id="80" name="Straight Connector 79">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5181601" y="2198914"/>
            <a:ext cx="6368142" cy="3670180"/>
          </a:xfrm>
        </p:spPr>
        <p:txBody>
          <a:bodyPr>
            <a:normAutofit/>
          </a:bodyPr>
          <a:lstStyle/>
          <a:p>
            <a:pPr marL="0" indent="0">
              <a:buNone/>
            </a:pPr>
            <a:r>
              <a:rPr lang="en-US" sz="1900" dirty="0"/>
              <a:t>The Range Youth Camp Committee is composed of a Chair who serves as the Camp Director and other persons as necessary to conduct the Camp.  In recent years, the directorship of the Camp has been conducted by two Co-Chairs.</a:t>
            </a:r>
          </a:p>
          <a:p>
            <a:pPr marL="0" indent="0">
              <a:buNone/>
            </a:pPr>
            <a:r>
              <a:rPr lang="en-US" sz="1900" dirty="0"/>
              <a:t>The Director(s) should participate as an instructor and/or crew boss prior to their directorship.  The Director(s) should be designated by the President two years in advance and may be reappointed to ensure continuity of the camp.</a:t>
            </a:r>
          </a:p>
          <a:p>
            <a:pPr marL="0" indent="0">
              <a:buNone/>
            </a:pPr>
            <a:r>
              <a:rPr lang="en-US" sz="1900" dirty="0"/>
              <a:t>The format for the camp is passed on by experience.  Arrangements should be make to provide the experience for the next individual to assume Directorship of the camp. </a:t>
            </a:r>
          </a:p>
          <a:p>
            <a:pPr marL="457200" indent="-457200">
              <a:buAutoNum type="arabicPeriod"/>
            </a:pPr>
            <a:endParaRPr lang="en-US" sz="1900" dirty="0"/>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9900458" y="6459785"/>
            <a:ext cx="1312025" cy="365125"/>
          </a:xfrm>
        </p:spPr>
        <p:txBody>
          <a:bodyPr>
            <a:normAutofit/>
          </a:bodyPr>
          <a:lstStyle/>
          <a:p>
            <a:pPr>
              <a:spcAft>
                <a:spcPts val="600"/>
              </a:spcAft>
            </a:pPr>
            <a:fld id="{BFA60008-1664-47D5-90B5-B2DD39E57838}" type="slidenum">
              <a:rPr lang="en-US">
                <a:solidFill>
                  <a:schemeClr val="tx1">
                    <a:lumMod val="75000"/>
                    <a:lumOff val="25000"/>
                  </a:schemeClr>
                </a:solidFill>
              </a:rPr>
              <a:pPr>
                <a:spcAft>
                  <a:spcPts val="600"/>
                </a:spcAft>
              </a:pPr>
              <a:t>45</a:t>
            </a:fld>
            <a:endParaRPr lang="en-US">
              <a:solidFill>
                <a:schemeClr val="tx1">
                  <a:lumMod val="75000"/>
                  <a:lumOff val="25000"/>
                </a:schemeClr>
              </a:solidFill>
            </a:endParaRPr>
          </a:p>
        </p:txBody>
      </p:sp>
    </p:spTree>
    <p:extLst>
      <p:ext uri="{BB962C8B-B14F-4D97-AF65-F5344CB8AC3E}">
        <p14:creationId xmlns:p14="http://schemas.microsoft.com/office/powerpoint/2010/main" val="15173690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8" name="Rectangle 77">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5181601" y="634946"/>
            <a:ext cx="6368142" cy="1450757"/>
          </a:xfrm>
        </p:spPr>
        <p:txBody>
          <a:bodyPr>
            <a:normAutofit/>
          </a:bodyPr>
          <a:lstStyle/>
          <a:p>
            <a:r>
              <a:rPr lang="en-US"/>
              <a:t>Range Youth Camp</a:t>
            </a:r>
          </a:p>
        </p:txBody>
      </p:sp>
      <p:pic>
        <p:nvPicPr>
          <p:cNvPr id="6" name="Picture 5" descr="A group of people standing in front of a crowd&#10;&#10;Description generated with very high confidence">
            <a:extLst>
              <a:ext uri="{FF2B5EF4-FFF2-40B4-BE49-F238E27FC236}">
                <a16:creationId xmlns:a16="http://schemas.microsoft.com/office/drawing/2014/main" id="{61D02D30-8BF7-42A1-9295-2F19559D50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975" r="16214" b="-2"/>
          <a:stretch/>
        </p:blipFill>
        <p:spPr>
          <a:xfrm>
            <a:off x="20" y="-12128"/>
            <a:ext cx="4654276" cy="6870127"/>
          </a:xfrm>
          <a:prstGeom prst="rect">
            <a:avLst/>
          </a:prstGeom>
        </p:spPr>
      </p:pic>
      <p:cxnSp>
        <p:nvCxnSpPr>
          <p:cNvPr id="80" name="Straight Connector 79">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5181601" y="2198914"/>
            <a:ext cx="6368142" cy="3670180"/>
          </a:xfrm>
        </p:spPr>
        <p:txBody>
          <a:bodyPr>
            <a:normAutofit/>
          </a:bodyPr>
          <a:lstStyle/>
          <a:p>
            <a:pPr marL="0" indent="0">
              <a:buNone/>
            </a:pPr>
            <a:r>
              <a:rPr lang="en-US" dirty="0"/>
              <a:t>Duties of the Director include:</a:t>
            </a:r>
          </a:p>
          <a:p>
            <a:pPr>
              <a:buClrTx/>
              <a:buFont typeface="Wingdings" panose="05000000000000000000" pitchFamily="2" charset="2"/>
              <a:buChar char="§"/>
            </a:pPr>
            <a:r>
              <a:rPr lang="en-US" dirty="0"/>
              <a:t>Planning of the Camp, which includes reserving facilities, obtaining speakers and crew bosses, lining up volunteers to set up the range judging contest, organizing a ranch tour and planning recreational activities.  </a:t>
            </a:r>
          </a:p>
          <a:p>
            <a:pPr>
              <a:buClrTx/>
              <a:buFont typeface="Wingdings" panose="05000000000000000000" pitchFamily="2" charset="2"/>
              <a:buChar char="§"/>
            </a:pPr>
            <a:r>
              <a:rPr lang="en-US" dirty="0"/>
              <a:t>Provide assistance and guidance to the top campers who give a presentation at the Section Annual Meeting and the camper(s) chosen to participate in High School Youth Forum at the International SRM Annual Meeting.</a:t>
            </a:r>
          </a:p>
          <a:p>
            <a:pPr>
              <a:buClrTx/>
              <a:buFont typeface="Wingdings" panose="05000000000000000000" pitchFamily="2" charset="2"/>
              <a:buChar char="§"/>
            </a:pPr>
            <a:r>
              <a:rPr lang="en-US" dirty="0"/>
              <a:t>Obtain the assistance of committee members in planning and organization of the camp.</a:t>
            </a:r>
          </a:p>
          <a:p>
            <a:pPr>
              <a:buClrTx/>
              <a:buFont typeface="Wingdings" panose="05000000000000000000" pitchFamily="2" charset="2"/>
              <a:buChar char="§"/>
            </a:pPr>
            <a:endParaRPr lang="en-US" dirty="0"/>
          </a:p>
          <a:p>
            <a:pPr>
              <a:buClrTx/>
              <a:buFont typeface="Wingdings" panose="05000000000000000000" pitchFamily="2" charset="2"/>
              <a:buChar char="§"/>
            </a:pPr>
            <a:endParaRPr lang="en-US" dirty="0"/>
          </a:p>
          <a:p>
            <a:pPr marL="457200" indent="-457200">
              <a:buAutoNum type="arabicPeriod"/>
            </a:pPr>
            <a:endParaRPr lang="en-US" dirty="0"/>
          </a:p>
          <a:p>
            <a:pPr marL="457200" indent="-457200">
              <a:buAutoNum type="arabicPeriod"/>
            </a:pPr>
            <a:endParaRPr lang="en-US" dirty="0"/>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9900458" y="6459785"/>
            <a:ext cx="1312025" cy="365125"/>
          </a:xfrm>
        </p:spPr>
        <p:txBody>
          <a:bodyPr>
            <a:normAutofit/>
          </a:bodyPr>
          <a:lstStyle/>
          <a:p>
            <a:pPr>
              <a:spcAft>
                <a:spcPts val="600"/>
              </a:spcAft>
            </a:pPr>
            <a:fld id="{BFA60008-1664-47D5-90B5-B2DD39E57838}" type="slidenum">
              <a:rPr lang="en-US">
                <a:solidFill>
                  <a:schemeClr val="tx1">
                    <a:lumMod val="75000"/>
                    <a:lumOff val="25000"/>
                  </a:schemeClr>
                </a:solidFill>
              </a:rPr>
              <a:pPr>
                <a:spcAft>
                  <a:spcPts val="600"/>
                </a:spcAft>
              </a:pPr>
              <a:t>46</a:t>
            </a:fld>
            <a:endParaRPr lang="en-US">
              <a:solidFill>
                <a:schemeClr val="tx1">
                  <a:lumMod val="75000"/>
                  <a:lumOff val="25000"/>
                </a:schemeClr>
              </a:solidFill>
            </a:endParaRPr>
          </a:p>
        </p:txBody>
      </p:sp>
    </p:spTree>
    <p:extLst>
      <p:ext uri="{BB962C8B-B14F-4D97-AF65-F5344CB8AC3E}">
        <p14:creationId xmlns:p14="http://schemas.microsoft.com/office/powerpoint/2010/main" val="13417541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6411685" y="634946"/>
            <a:ext cx="5127171" cy="1450757"/>
          </a:xfrm>
        </p:spPr>
        <p:txBody>
          <a:bodyPr>
            <a:normAutofit/>
          </a:bodyPr>
          <a:lstStyle/>
          <a:p>
            <a:r>
              <a:rPr lang="en-US"/>
              <a:t>Range Youth Camp</a:t>
            </a:r>
          </a:p>
        </p:txBody>
      </p:sp>
      <p:pic>
        <p:nvPicPr>
          <p:cNvPr id="7" name="Picture 6">
            <a:extLst>
              <a:ext uri="{FF2B5EF4-FFF2-40B4-BE49-F238E27FC236}">
                <a16:creationId xmlns:a16="http://schemas.microsoft.com/office/drawing/2014/main" id="{6589899C-9223-4507-A44E-E6B85018CA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543" y="1515778"/>
            <a:ext cx="5380596" cy="3634418"/>
          </a:xfrm>
          <a:prstGeom prst="rect">
            <a:avLst/>
          </a:prstGeom>
        </p:spPr>
      </p:pic>
      <p:cxnSp>
        <p:nvCxnSpPr>
          <p:cNvPr id="87" name="Straight Connector 86">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6411684" y="2198914"/>
            <a:ext cx="5127172" cy="3670180"/>
          </a:xfrm>
        </p:spPr>
        <p:txBody>
          <a:bodyPr>
            <a:normAutofit/>
          </a:bodyPr>
          <a:lstStyle/>
          <a:p>
            <a:pPr marL="0" indent="0">
              <a:buNone/>
            </a:pPr>
            <a:r>
              <a:rPr lang="en-US" sz="1700" dirty="0"/>
              <a:t>From the Section By-laws:</a:t>
            </a:r>
          </a:p>
          <a:p>
            <a:pPr marL="0" indent="0">
              <a:buNone/>
            </a:pPr>
            <a:r>
              <a:rPr lang="en-US" sz="1700" i="1" dirty="0"/>
              <a:t>“The camp committee is responsible for financial arrangements related to camp function.</a:t>
            </a:r>
          </a:p>
          <a:p>
            <a:pPr marL="0" indent="0">
              <a:buNone/>
            </a:pPr>
            <a:r>
              <a:rPr lang="en-US" sz="1700" b="1" i="1" dirty="0">
                <a:solidFill>
                  <a:schemeClr val="tx1"/>
                </a:solidFill>
              </a:rPr>
              <a:t>The fee should cover the cost of camp, awards, and costs of sending campers to the High School Youth Forum.  </a:t>
            </a:r>
            <a:r>
              <a:rPr lang="en-US" sz="1700" i="1" dirty="0"/>
              <a:t>The number of individuals sent to HSYF will depend upon the location (and therefore cost) of transportation and lodging.”</a:t>
            </a:r>
          </a:p>
          <a:p>
            <a:pPr marL="0" indent="0">
              <a:buNone/>
            </a:pPr>
            <a:r>
              <a:rPr lang="en-US" sz="1700" dirty="0"/>
              <a:t>A sound budget which includes a line item for HSYF is essential to meet this mandate.</a:t>
            </a:r>
          </a:p>
          <a:p>
            <a:pPr marL="0" indent="0">
              <a:buNone/>
            </a:pPr>
            <a:r>
              <a:rPr lang="en-US" sz="1700" dirty="0"/>
              <a:t>In the past at least one and up to three individuals have been sent to HSYF by the Nebraska Section.</a:t>
            </a:r>
          </a:p>
          <a:p>
            <a:pPr marL="0" indent="0">
              <a:buNone/>
            </a:pPr>
            <a:endParaRPr lang="en-US" sz="1700" dirty="0"/>
          </a:p>
          <a:p>
            <a:pPr>
              <a:buClrTx/>
              <a:buFont typeface="Wingdings" panose="05000000000000000000" pitchFamily="2" charset="2"/>
              <a:buChar char="§"/>
            </a:pPr>
            <a:endParaRPr lang="en-US" sz="1700" dirty="0"/>
          </a:p>
          <a:p>
            <a:pPr>
              <a:buClrTx/>
              <a:buFont typeface="Wingdings" panose="05000000000000000000" pitchFamily="2" charset="2"/>
              <a:buChar char="§"/>
            </a:pPr>
            <a:endParaRPr lang="en-US" sz="1700" dirty="0"/>
          </a:p>
          <a:p>
            <a:pPr marL="457200" indent="-457200">
              <a:buAutoNum type="arabicPeriod"/>
            </a:pPr>
            <a:endParaRPr lang="en-US" sz="1700" dirty="0"/>
          </a:p>
          <a:p>
            <a:pPr marL="457200" indent="-457200">
              <a:buAutoNum type="arabicPeriod"/>
            </a:pPr>
            <a:endParaRPr lang="en-US" sz="1700" dirty="0"/>
          </a:p>
        </p:txBody>
      </p:sp>
      <p:sp>
        <p:nvSpPr>
          <p:cNvPr id="89" name="Rectangle 88">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1" name="Rectangle 90">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9900458" y="6459785"/>
            <a:ext cx="1312025" cy="365125"/>
          </a:xfrm>
        </p:spPr>
        <p:txBody>
          <a:bodyPr>
            <a:normAutofit/>
          </a:bodyPr>
          <a:lstStyle/>
          <a:p>
            <a:pPr>
              <a:spcAft>
                <a:spcPts val="600"/>
              </a:spcAft>
            </a:pPr>
            <a:fld id="{BFA60008-1664-47D5-90B5-B2DD39E57838}" type="slidenum">
              <a:rPr lang="en-US"/>
              <a:pPr>
                <a:spcAft>
                  <a:spcPts val="600"/>
                </a:spcAft>
              </a:pPr>
              <a:t>47</a:t>
            </a:fld>
            <a:endParaRPr lang="en-US"/>
          </a:p>
        </p:txBody>
      </p:sp>
    </p:spTree>
    <p:extLst>
      <p:ext uri="{BB962C8B-B14F-4D97-AF65-F5344CB8AC3E}">
        <p14:creationId xmlns:p14="http://schemas.microsoft.com/office/powerpoint/2010/main" val="8376630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477078" y="516835"/>
            <a:ext cx="3100136" cy="2103875"/>
          </a:xfrm>
        </p:spPr>
        <p:txBody>
          <a:bodyPr>
            <a:normAutofit/>
          </a:bodyPr>
          <a:lstStyle/>
          <a:p>
            <a:r>
              <a:rPr lang="en-US" sz="3600"/>
              <a:t>Range Youth Camp</a:t>
            </a:r>
          </a:p>
        </p:txBody>
      </p:sp>
      <p:cxnSp>
        <p:nvCxnSpPr>
          <p:cNvPr id="98" name="Straight Connector 97">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492371" y="2736574"/>
            <a:ext cx="3084844" cy="3366047"/>
          </a:xfrm>
        </p:spPr>
        <p:txBody>
          <a:bodyPr>
            <a:normAutofit/>
          </a:bodyPr>
          <a:lstStyle/>
          <a:p>
            <a:pPr marL="0" indent="0">
              <a:buNone/>
            </a:pPr>
            <a:r>
              <a:rPr lang="en-US" sz="1500" dirty="0"/>
              <a:t>Range Youth Camp is one of the major activities covered by the Section’s liability insurance policy.  The liability insurance covers members of the Section while carrying out Section activities.  </a:t>
            </a:r>
          </a:p>
          <a:p>
            <a:pPr marL="0" indent="0">
              <a:buNone/>
            </a:pPr>
            <a:r>
              <a:rPr lang="en-US" sz="1500" dirty="0"/>
              <a:t>If one (or both) of the co-directors are not Section members, the liability policy should be checked to determine whether these individuals would still be covered by the policy.</a:t>
            </a:r>
          </a:p>
          <a:p>
            <a:pPr marL="0" indent="0">
              <a:buNone/>
            </a:pPr>
            <a:endParaRPr lang="en-US" sz="1500" dirty="0"/>
          </a:p>
          <a:p>
            <a:pPr>
              <a:buClrTx/>
              <a:buFont typeface="Wingdings" panose="05000000000000000000" pitchFamily="2" charset="2"/>
              <a:buChar char="§"/>
            </a:pPr>
            <a:endParaRPr lang="en-US" sz="1500" dirty="0"/>
          </a:p>
          <a:p>
            <a:pPr>
              <a:buClrTx/>
              <a:buFont typeface="Wingdings" panose="05000000000000000000" pitchFamily="2" charset="2"/>
              <a:buChar char="§"/>
            </a:pPr>
            <a:endParaRPr lang="en-US" sz="1500" dirty="0"/>
          </a:p>
          <a:p>
            <a:pPr marL="457200" indent="-457200">
              <a:buAutoNum type="arabicPeriod"/>
            </a:pPr>
            <a:endParaRPr lang="en-US" sz="1500" dirty="0"/>
          </a:p>
          <a:p>
            <a:pPr marL="457200" indent="-457200">
              <a:buAutoNum type="arabicPeriod"/>
            </a:pPr>
            <a:endParaRPr lang="en-US" sz="1500" dirty="0"/>
          </a:p>
        </p:txBody>
      </p:sp>
      <p:pic>
        <p:nvPicPr>
          <p:cNvPr id="7" name="Picture 6" descr="A group of people in a field&#10;&#10;Description automatically generated">
            <a:extLst>
              <a:ext uri="{FF2B5EF4-FFF2-40B4-BE49-F238E27FC236}">
                <a16:creationId xmlns:a16="http://schemas.microsoft.com/office/drawing/2014/main" id="{6589899C-9223-4507-A44E-E6B85018CA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10" t="-482" r="5384" b="482"/>
          <a:stretch/>
        </p:blipFill>
        <p:spPr>
          <a:xfrm>
            <a:off x="4030449" y="-33081"/>
            <a:ext cx="8150408" cy="6891079"/>
          </a:xfrm>
          <a:prstGeom prst="rect">
            <a:avLst/>
          </a:prstGeom>
        </p:spPr>
      </p:pic>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10609742" y="6459785"/>
            <a:ext cx="602741" cy="365125"/>
          </a:xfrm>
        </p:spPr>
        <p:txBody>
          <a:bodyPr>
            <a:normAutofit/>
          </a:bodyPr>
          <a:lstStyle/>
          <a:p>
            <a:pPr>
              <a:spcAft>
                <a:spcPts val="600"/>
              </a:spcAft>
            </a:pPr>
            <a:fld id="{BFA60008-1664-47D5-90B5-B2DD39E57838}" type="slidenum">
              <a:rPr lang="en-US"/>
              <a:pPr>
                <a:spcAft>
                  <a:spcPts val="600"/>
                </a:spcAft>
              </a:pPr>
              <a:t>48</a:t>
            </a:fld>
            <a:endParaRPr lang="en-US"/>
          </a:p>
        </p:txBody>
      </p:sp>
    </p:spTree>
    <p:extLst>
      <p:ext uri="{BB962C8B-B14F-4D97-AF65-F5344CB8AC3E}">
        <p14:creationId xmlns:p14="http://schemas.microsoft.com/office/powerpoint/2010/main" val="1528016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8" name="Rectangle 97">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5181601" y="634946"/>
            <a:ext cx="6368142" cy="1450757"/>
          </a:xfrm>
        </p:spPr>
        <p:txBody>
          <a:bodyPr>
            <a:normAutofit/>
          </a:bodyPr>
          <a:lstStyle/>
          <a:p>
            <a:r>
              <a:rPr lang="en-US" dirty="0"/>
              <a:t>Scholarships</a:t>
            </a:r>
          </a:p>
        </p:txBody>
      </p:sp>
      <p:pic>
        <p:nvPicPr>
          <p:cNvPr id="6" name="Picture 5" descr="A person standing posing for the camera&#10;&#10;Description generated with very high confidence">
            <a:extLst>
              <a:ext uri="{FF2B5EF4-FFF2-40B4-BE49-F238E27FC236}">
                <a16:creationId xmlns:a16="http://schemas.microsoft.com/office/drawing/2014/main" id="{D64F1135-85C4-4BEF-94C7-94B0839910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967" r="28222" b="-2"/>
          <a:stretch/>
        </p:blipFill>
        <p:spPr>
          <a:xfrm>
            <a:off x="20" y="-12128"/>
            <a:ext cx="4654276" cy="6870127"/>
          </a:xfrm>
          <a:prstGeom prst="rect">
            <a:avLst/>
          </a:prstGeom>
        </p:spPr>
      </p:pic>
      <p:cxnSp>
        <p:nvCxnSpPr>
          <p:cNvPr id="100" name="Straight Connector 99">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5181601" y="2198914"/>
            <a:ext cx="6368142" cy="4414950"/>
          </a:xfrm>
        </p:spPr>
        <p:txBody>
          <a:bodyPr>
            <a:normAutofit fontScale="92500" lnSpcReduction="10000"/>
          </a:bodyPr>
          <a:lstStyle/>
          <a:p>
            <a:pPr marL="0" indent="0">
              <a:buNone/>
            </a:pPr>
            <a:r>
              <a:rPr lang="en-US" sz="1600" dirty="0"/>
              <a:t>The Scholarship Committee consists of the Chair and at least two other persons.  The Chair should inform the President of the members of the Committee.</a:t>
            </a:r>
          </a:p>
          <a:p>
            <a:pPr marL="0" indent="0">
              <a:buNone/>
            </a:pPr>
            <a:r>
              <a:rPr lang="en-US" sz="1600" dirty="0"/>
              <a:t>The Committee duties include:</a:t>
            </a:r>
          </a:p>
          <a:p>
            <a:pPr>
              <a:buClrTx/>
              <a:buFont typeface="Wingdings" panose="05000000000000000000" pitchFamily="2" charset="2"/>
              <a:buChar char="§"/>
            </a:pPr>
            <a:r>
              <a:rPr lang="en-US" sz="1600" dirty="0"/>
              <a:t>Solicit and review applications in a timely fashion and select recipient of scholarship(s).</a:t>
            </a:r>
          </a:p>
          <a:p>
            <a:pPr>
              <a:buClrTx/>
              <a:buFont typeface="Wingdings" panose="05000000000000000000" pitchFamily="2" charset="2"/>
              <a:buChar char="§"/>
            </a:pPr>
            <a:r>
              <a:rPr lang="en-US" sz="1600" dirty="0"/>
              <a:t>Prepare materials that can be provided to interested persons regarding the scholarship.</a:t>
            </a:r>
          </a:p>
          <a:p>
            <a:pPr>
              <a:buClrTx/>
              <a:buFont typeface="Wingdings" panose="05000000000000000000" pitchFamily="2" charset="2"/>
              <a:buChar char="§"/>
            </a:pPr>
            <a:r>
              <a:rPr lang="en-US" sz="1600" dirty="0"/>
              <a:t>Verify scholarship value with the Investment Committee before advertising the scholarship for the year.</a:t>
            </a:r>
          </a:p>
          <a:p>
            <a:pPr>
              <a:buClrTx/>
              <a:buFont typeface="Wingdings" panose="05000000000000000000" pitchFamily="2" charset="2"/>
              <a:buChar char="§"/>
            </a:pPr>
            <a:r>
              <a:rPr lang="en-US" sz="1600" dirty="0"/>
              <a:t>Notify the Investment Committee Chair of the identity of the scholarship winner(s) prior to Annual Meeting.</a:t>
            </a:r>
          </a:p>
          <a:p>
            <a:pPr>
              <a:buClrTx/>
              <a:buFont typeface="Wingdings" panose="05000000000000000000" pitchFamily="2" charset="2"/>
              <a:buChar char="§"/>
            </a:pPr>
            <a:r>
              <a:rPr lang="en-US" sz="1600" dirty="0"/>
              <a:t>The Chair will present the scholarship to the winner at the annual meeting.</a:t>
            </a:r>
          </a:p>
          <a:p>
            <a:pPr>
              <a:buClrTx/>
              <a:buFont typeface="Wingdings" panose="05000000000000000000" pitchFamily="2" charset="2"/>
              <a:buChar char="§"/>
            </a:pPr>
            <a:r>
              <a:rPr lang="en-US" sz="1600" dirty="0"/>
              <a:t>Provide biographical information necessary to create a press release on each winner and forward this information to Chair of the I&amp;E Committee prior to the Annual Meeting.</a:t>
            </a:r>
            <a:endParaRPr lang="en-US" sz="1300" dirty="0"/>
          </a:p>
          <a:p>
            <a:pPr>
              <a:buClrTx/>
              <a:buFont typeface="Wingdings" panose="05000000000000000000" pitchFamily="2" charset="2"/>
              <a:buChar char="§"/>
            </a:pPr>
            <a:endParaRPr lang="en-US" sz="1300" dirty="0"/>
          </a:p>
          <a:p>
            <a:pPr>
              <a:buClrTx/>
              <a:buFont typeface="Wingdings" panose="05000000000000000000" pitchFamily="2" charset="2"/>
              <a:buChar char="§"/>
            </a:pPr>
            <a:endParaRPr lang="en-US" sz="1300" dirty="0"/>
          </a:p>
          <a:p>
            <a:pPr marL="457200" indent="-457200">
              <a:buAutoNum type="arabicPeriod"/>
            </a:pPr>
            <a:endParaRPr lang="en-US" sz="1300" dirty="0"/>
          </a:p>
          <a:p>
            <a:pPr marL="457200" indent="-457200">
              <a:buAutoNum type="arabicPeriod"/>
            </a:pPr>
            <a:endParaRPr lang="en-US" sz="1300" dirty="0"/>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9900458" y="6459785"/>
            <a:ext cx="1312025" cy="365125"/>
          </a:xfrm>
        </p:spPr>
        <p:txBody>
          <a:bodyPr>
            <a:normAutofit/>
          </a:bodyPr>
          <a:lstStyle/>
          <a:p>
            <a:pPr>
              <a:spcAft>
                <a:spcPts val="600"/>
              </a:spcAft>
            </a:pPr>
            <a:fld id="{BFA60008-1664-47D5-90B5-B2DD39E57838}" type="slidenum">
              <a:rPr lang="en-US">
                <a:solidFill>
                  <a:schemeClr val="tx1">
                    <a:lumMod val="75000"/>
                    <a:lumOff val="25000"/>
                  </a:schemeClr>
                </a:solidFill>
              </a:rPr>
              <a:pPr>
                <a:spcAft>
                  <a:spcPts val="600"/>
                </a:spcAft>
              </a:pPr>
              <a:t>49</a:t>
            </a:fld>
            <a:endParaRPr lang="en-US">
              <a:solidFill>
                <a:schemeClr val="tx1">
                  <a:lumMod val="75000"/>
                  <a:lumOff val="25000"/>
                </a:schemeClr>
              </a:solidFill>
            </a:endParaRPr>
          </a:p>
        </p:txBody>
      </p:sp>
    </p:spTree>
    <p:extLst>
      <p:ext uri="{BB962C8B-B14F-4D97-AF65-F5344CB8AC3E}">
        <p14:creationId xmlns:p14="http://schemas.microsoft.com/office/powerpoint/2010/main" val="2359897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492370" y="605896"/>
            <a:ext cx="3084844" cy="5646208"/>
          </a:xfrm>
        </p:spPr>
        <p:txBody>
          <a:bodyPr anchor="ctr">
            <a:normAutofit/>
          </a:bodyPr>
          <a:lstStyle/>
          <a:p>
            <a:r>
              <a:rPr lang="en-US" sz="3600">
                <a:solidFill>
                  <a:srgbClr val="FFFFFF"/>
                </a:solidFill>
              </a:rPr>
              <a:t>Duties of the Officers - President</a:t>
            </a:r>
          </a:p>
        </p:txBody>
      </p:sp>
      <p:sp>
        <p:nvSpPr>
          <p:cNvPr id="33" name="Rectangle 32">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4742016" y="605896"/>
            <a:ext cx="6413663" cy="5646208"/>
          </a:xfrm>
        </p:spPr>
        <p:txBody>
          <a:bodyPr anchor="ctr">
            <a:normAutofit fontScale="92500" lnSpcReduction="10000"/>
          </a:bodyPr>
          <a:lstStyle/>
          <a:p>
            <a:pPr marL="0" indent="0">
              <a:buNone/>
            </a:pPr>
            <a:r>
              <a:rPr lang="en-US" sz="1900" dirty="0"/>
              <a:t>General supervision of the Section.</a:t>
            </a:r>
          </a:p>
          <a:p>
            <a:pPr marL="0" indent="0">
              <a:buNone/>
            </a:pPr>
            <a:r>
              <a:rPr lang="en-US" sz="1900" dirty="0"/>
              <a:t>Convene and Chair Council Meetings and call any needed special meetings.</a:t>
            </a:r>
          </a:p>
          <a:p>
            <a:pPr marL="0" indent="0">
              <a:buNone/>
            </a:pPr>
            <a:r>
              <a:rPr lang="en-US" sz="1900" dirty="0"/>
              <a:t>Appoint Secretary-Treasurer, Newsletter Editor, and Committee Chairs.</a:t>
            </a:r>
          </a:p>
          <a:p>
            <a:pPr marL="0" indent="0">
              <a:buNone/>
            </a:pPr>
            <a:r>
              <a:rPr lang="en-US" sz="1900" dirty="0"/>
              <a:t>Serve as principal contact between the Section and Parent Society.</a:t>
            </a:r>
          </a:p>
          <a:p>
            <a:pPr marL="0" indent="0">
              <a:buNone/>
            </a:pPr>
            <a:r>
              <a:rPr lang="en-US" sz="1900" dirty="0"/>
              <a:t>Represent Nebraska on the International Society SRM Advisory Council or appoint a representative if unable to attend Advisory Council meetings.</a:t>
            </a:r>
          </a:p>
          <a:p>
            <a:pPr marL="0" indent="0">
              <a:buNone/>
            </a:pPr>
            <a:r>
              <a:rPr lang="en-US" sz="1900" dirty="0"/>
              <a:t>Work with the Section Officers to keep the membership informed of Section activities.</a:t>
            </a:r>
          </a:p>
          <a:p>
            <a:pPr marL="0" indent="0">
              <a:buNone/>
            </a:pPr>
            <a:r>
              <a:rPr lang="en-US" sz="1900" dirty="0"/>
              <a:t>Appoint necessary committees.</a:t>
            </a:r>
          </a:p>
          <a:p>
            <a:pPr marL="0" indent="0">
              <a:buNone/>
            </a:pPr>
            <a:r>
              <a:rPr lang="en-US" sz="1900" dirty="0"/>
              <a:t>Preside over the  Sections meetings.  </a:t>
            </a:r>
          </a:p>
          <a:p>
            <a:pPr marL="0" indent="0">
              <a:buNone/>
            </a:pPr>
            <a:r>
              <a:rPr lang="en-US" sz="1900" dirty="0"/>
              <a:t>Prepare “President’s Corner” article for each issue of the Newsletter.</a:t>
            </a:r>
          </a:p>
          <a:p>
            <a:pPr marL="0" indent="0">
              <a:buNone/>
            </a:pPr>
            <a:r>
              <a:rPr lang="en-US" sz="1900" dirty="0"/>
              <a:t>Provide Parent Society with list of current officers and committee chairs.</a:t>
            </a:r>
          </a:p>
          <a:p>
            <a:endParaRPr lang="en-US" sz="1900" dirty="0"/>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10123055" y="6459785"/>
            <a:ext cx="1089428" cy="365125"/>
          </a:xfrm>
        </p:spPr>
        <p:txBody>
          <a:bodyPr>
            <a:normAutofit/>
          </a:bodyPr>
          <a:lstStyle/>
          <a:p>
            <a:pPr>
              <a:spcAft>
                <a:spcPts val="600"/>
              </a:spcAft>
            </a:pPr>
            <a:fld id="{BFA60008-1664-47D5-90B5-B2DD39E57838}" type="slidenum">
              <a:rPr lang="en-US">
                <a:solidFill>
                  <a:schemeClr val="tx2"/>
                </a:solidFill>
              </a:rPr>
              <a:pPr>
                <a:spcAft>
                  <a:spcPts val="600"/>
                </a:spcAft>
              </a:pPr>
              <a:t>5</a:t>
            </a:fld>
            <a:endParaRPr lang="en-US">
              <a:solidFill>
                <a:schemeClr val="tx2"/>
              </a:solidFill>
            </a:endParaRPr>
          </a:p>
        </p:txBody>
      </p:sp>
    </p:spTree>
    <p:extLst>
      <p:ext uri="{BB962C8B-B14F-4D97-AF65-F5344CB8AC3E}">
        <p14:creationId xmlns:p14="http://schemas.microsoft.com/office/powerpoint/2010/main" val="4991490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492370" y="605896"/>
            <a:ext cx="3084844" cy="5646208"/>
          </a:xfrm>
        </p:spPr>
        <p:txBody>
          <a:bodyPr anchor="ctr">
            <a:normAutofit/>
          </a:bodyPr>
          <a:lstStyle/>
          <a:p>
            <a:r>
              <a:rPr lang="en-US" sz="3600" dirty="0">
                <a:solidFill>
                  <a:srgbClr val="FFFFFF"/>
                </a:solidFill>
              </a:rPr>
              <a:t>Student Affairs</a:t>
            </a:r>
          </a:p>
        </p:txBody>
      </p:sp>
      <p:sp>
        <p:nvSpPr>
          <p:cNvPr id="109" name="Rectangle 108">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4566936" y="193459"/>
            <a:ext cx="6413663" cy="5610688"/>
          </a:xfrm>
        </p:spPr>
        <p:txBody>
          <a:bodyPr anchor="ctr">
            <a:normAutofit/>
          </a:bodyPr>
          <a:lstStyle/>
          <a:p>
            <a:pPr marL="0" indent="0">
              <a:buNone/>
            </a:pPr>
            <a:endParaRPr lang="en-US" sz="1900" dirty="0"/>
          </a:p>
          <a:p>
            <a:pPr marL="0" indent="0">
              <a:buNone/>
            </a:pPr>
            <a:r>
              <a:rPr lang="en-US" sz="1600" dirty="0"/>
              <a:t>The members of the Student Affairs Committee should be composed of a Committee Chair, Chair of the Range Youth Camp Committee, Chair of the Range Judging Committee, Chair of the Envirothon Committee, two members involved in teaching and Presidents of UN-L and CSC Range Clubs.</a:t>
            </a:r>
          </a:p>
          <a:p>
            <a:pPr marL="0" indent="0">
              <a:buNone/>
            </a:pPr>
            <a:r>
              <a:rPr lang="en-US" sz="1600" dirty="0"/>
              <a:t>Duties of the Committee are:</a:t>
            </a:r>
          </a:p>
          <a:p>
            <a:pPr marL="342900" indent="-342900">
              <a:buClrTx/>
              <a:buAutoNum type="arabicPeriod"/>
            </a:pPr>
            <a:r>
              <a:rPr lang="en-US" sz="1600" dirty="0"/>
              <a:t>Coordinate student activities for the section including Range Youth Camp, Range Judging, Envirothon, FFA and 4-H activities.</a:t>
            </a:r>
          </a:p>
          <a:p>
            <a:pPr marL="342900" indent="-342900">
              <a:buClrTx/>
              <a:buAutoNum type="arabicPeriod"/>
            </a:pPr>
            <a:r>
              <a:rPr lang="en-US" sz="1600" dirty="0"/>
              <a:t>Coordinate HSYF, University Student Conclave and Graduate Student presentations at the Section’s Annual Meeting.</a:t>
            </a:r>
          </a:p>
          <a:p>
            <a:pPr marL="342900" indent="-342900">
              <a:buClrTx/>
              <a:buAutoNum type="arabicPeriod"/>
            </a:pPr>
            <a:r>
              <a:rPr lang="en-US" sz="1600" dirty="0"/>
              <a:t>Develop new or improved student related activities.</a:t>
            </a:r>
          </a:p>
          <a:p>
            <a:pPr marL="342900" indent="-342900">
              <a:buClrTx/>
              <a:buAutoNum type="arabicPeriod"/>
            </a:pPr>
            <a:r>
              <a:rPr lang="en-US" sz="1600" dirty="0"/>
              <a:t>Serve as Liaison with SRM Student Activities Committee.</a:t>
            </a:r>
          </a:p>
          <a:p>
            <a:pPr marL="0" indent="0">
              <a:buClrTx/>
              <a:buNone/>
            </a:pPr>
            <a:r>
              <a:rPr lang="en-US" sz="1600" dirty="0"/>
              <a:t>The NE Section Student Affairs Committee should coordinate and provide guidance for all student related activities in the Nebraska Section.</a:t>
            </a:r>
          </a:p>
          <a:p>
            <a:pPr marL="457200" indent="-457200">
              <a:buAutoNum type="arabicPeriod"/>
            </a:pPr>
            <a:endParaRPr lang="en-US" sz="1600" dirty="0"/>
          </a:p>
          <a:p>
            <a:pPr marL="457200" indent="-457200">
              <a:buAutoNum type="arabicPeriod"/>
            </a:pPr>
            <a:endParaRPr lang="en-US" sz="1900" dirty="0"/>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10123055" y="6459785"/>
            <a:ext cx="1089428" cy="365125"/>
          </a:xfrm>
        </p:spPr>
        <p:txBody>
          <a:bodyPr>
            <a:normAutofit/>
          </a:bodyPr>
          <a:lstStyle/>
          <a:p>
            <a:pPr>
              <a:spcAft>
                <a:spcPts val="600"/>
              </a:spcAft>
            </a:pPr>
            <a:fld id="{BFA60008-1664-47D5-90B5-B2DD39E57838}" type="slidenum">
              <a:rPr lang="en-US">
                <a:solidFill>
                  <a:schemeClr val="tx2"/>
                </a:solidFill>
              </a:rPr>
              <a:pPr>
                <a:spcAft>
                  <a:spcPts val="600"/>
                </a:spcAft>
              </a:pPr>
              <a:t>50</a:t>
            </a:fld>
            <a:endParaRPr lang="en-US">
              <a:solidFill>
                <a:schemeClr val="tx2"/>
              </a:solidFill>
            </a:endParaRPr>
          </a:p>
        </p:txBody>
      </p:sp>
    </p:spTree>
    <p:extLst>
      <p:ext uri="{BB962C8B-B14F-4D97-AF65-F5344CB8AC3E}">
        <p14:creationId xmlns:p14="http://schemas.microsoft.com/office/powerpoint/2010/main" val="36285541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492370" y="605896"/>
            <a:ext cx="3084844" cy="5646208"/>
          </a:xfrm>
        </p:spPr>
        <p:txBody>
          <a:bodyPr anchor="ctr">
            <a:normAutofit/>
          </a:bodyPr>
          <a:lstStyle/>
          <a:p>
            <a:r>
              <a:rPr lang="en-US" sz="3600" dirty="0">
                <a:solidFill>
                  <a:srgbClr val="FFFFFF"/>
                </a:solidFill>
              </a:rPr>
              <a:t>NE Section Website</a:t>
            </a:r>
          </a:p>
        </p:txBody>
      </p:sp>
      <p:sp>
        <p:nvSpPr>
          <p:cNvPr id="109" name="Rectangle 108">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4798820" y="1031659"/>
            <a:ext cx="6413663" cy="5610688"/>
          </a:xfrm>
        </p:spPr>
        <p:txBody>
          <a:bodyPr anchor="ctr">
            <a:normAutofit/>
          </a:bodyPr>
          <a:lstStyle/>
          <a:p>
            <a:pPr marL="0" indent="0">
              <a:buNone/>
            </a:pPr>
            <a:r>
              <a:rPr lang="en-US" sz="1900" dirty="0"/>
              <a:t>The Section Website is currently maintained by Doreen Brown Butterfield.  </a:t>
            </a:r>
          </a:p>
          <a:p>
            <a:pPr marL="0" indent="0">
              <a:buNone/>
            </a:pPr>
            <a:r>
              <a:rPr lang="en-US" sz="1900" dirty="0"/>
              <a:t>Committee members and council members, should ensure that information on the website is current by providing information to Doreen on a timely basis.  </a:t>
            </a:r>
          </a:p>
          <a:p>
            <a:pPr marL="0" indent="0">
              <a:buNone/>
            </a:pPr>
            <a:r>
              <a:rPr lang="en-US" sz="1900" dirty="0"/>
              <a:t>Annual meeting, range judging information, range camp and council members/committee chairs are especially important and should be updated regularly.</a:t>
            </a:r>
          </a:p>
          <a:p>
            <a:pPr marL="0" indent="0">
              <a:buNone/>
            </a:pPr>
            <a:endParaRPr lang="en-US" sz="1600" dirty="0"/>
          </a:p>
          <a:p>
            <a:pPr marL="457200" indent="-457200">
              <a:buAutoNum type="arabicPeriod"/>
            </a:pPr>
            <a:endParaRPr lang="en-US" sz="1600" dirty="0"/>
          </a:p>
          <a:p>
            <a:pPr marL="457200" indent="-457200">
              <a:buAutoNum type="arabicPeriod"/>
            </a:pPr>
            <a:endParaRPr lang="en-US" sz="1900" dirty="0"/>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10123055" y="6459785"/>
            <a:ext cx="1089428" cy="365125"/>
          </a:xfrm>
        </p:spPr>
        <p:txBody>
          <a:bodyPr>
            <a:normAutofit/>
          </a:bodyPr>
          <a:lstStyle/>
          <a:p>
            <a:pPr>
              <a:spcAft>
                <a:spcPts val="600"/>
              </a:spcAft>
            </a:pPr>
            <a:fld id="{BFA60008-1664-47D5-90B5-B2DD39E57838}" type="slidenum">
              <a:rPr lang="en-US">
                <a:solidFill>
                  <a:schemeClr val="tx2"/>
                </a:solidFill>
              </a:rPr>
              <a:pPr>
                <a:spcAft>
                  <a:spcPts val="600"/>
                </a:spcAft>
              </a:pPr>
              <a:t>51</a:t>
            </a:fld>
            <a:endParaRPr lang="en-US">
              <a:solidFill>
                <a:schemeClr val="tx2"/>
              </a:solidFill>
            </a:endParaRPr>
          </a:p>
        </p:txBody>
      </p:sp>
    </p:spTree>
    <p:extLst>
      <p:ext uri="{BB962C8B-B14F-4D97-AF65-F5344CB8AC3E}">
        <p14:creationId xmlns:p14="http://schemas.microsoft.com/office/powerpoint/2010/main" val="42174018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492370" y="605896"/>
            <a:ext cx="3084844" cy="5646208"/>
          </a:xfrm>
        </p:spPr>
        <p:txBody>
          <a:bodyPr anchor="ctr">
            <a:normAutofit/>
          </a:bodyPr>
          <a:lstStyle/>
          <a:p>
            <a:r>
              <a:rPr lang="en-US" sz="3600" dirty="0">
                <a:solidFill>
                  <a:srgbClr val="FFFFFF"/>
                </a:solidFill>
              </a:rPr>
              <a:t>NE Section Display</a:t>
            </a:r>
          </a:p>
        </p:txBody>
      </p:sp>
      <p:sp>
        <p:nvSpPr>
          <p:cNvPr id="109" name="Rectangle 108">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4798820" y="1031659"/>
            <a:ext cx="6413663" cy="5610688"/>
          </a:xfrm>
        </p:spPr>
        <p:txBody>
          <a:bodyPr anchor="ctr">
            <a:normAutofit/>
          </a:bodyPr>
          <a:lstStyle/>
          <a:p>
            <a:pPr marL="0" indent="0">
              <a:buNone/>
            </a:pPr>
            <a:r>
              <a:rPr lang="en-US" sz="1900" dirty="0"/>
              <a:t>The Nebraska Section Display is maintained by the I&amp;E Chairperson and is available for local range related events.  </a:t>
            </a:r>
          </a:p>
          <a:p>
            <a:pPr marL="0" indent="0">
              <a:buNone/>
            </a:pPr>
            <a:r>
              <a:rPr lang="en-US" sz="1900" dirty="0"/>
              <a:t>To reserve the display and to tailor the existing display to local events, contact the I&amp;E Chair.</a:t>
            </a:r>
          </a:p>
          <a:p>
            <a:pPr marL="0" indent="0">
              <a:buNone/>
            </a:pPr>
            <a:endParaRPr lang="en-US" sz="1600" dirty="0"/>
          </a:p>
          <a:p>
            <a:pPr marL="457200" indent="-457200">
              <a:buAutoNum type="arabicPeriod"/>
            </a:pPr>
            <a:endParaRPr lang="en-US" sz="1600" dirty="0"/>
          </a:p>
          <a:p>
            <a:pPr marL="457200" indent="-457200">
              <a:buAutoNum type="arabicPeriod"/>
            </a:pPr>
            <a:endParaRPr lang="en-US" sz="1900" dirty="0"/>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10123055" y="6459785"/>
            <a:ext cx="1089428" cy="365125"/>
          </a:xfrm>
        </p:spPr>
        <p:txBody>
          <a:bodyPr>
            <a:normAutofit/>
          </a:bodyPr>
          <a:lstStyle/>
          <a:p>
            <a:pPr>
              <a:spcAft>
                <a:spcPts val="600"/>
              </a:spcAft>
            </a:pPr>
            <a:fld id="{BFA60008-1664-47D5-90B5-B2DD39E57838}" type="slidenum">
              <a:rPr lang="en-US">
                <a:solidFill>
                  <a:schemeClr val="tx2"/>
                </a:solidFill>
              </a:rPr>
              <a:pPr>
                <a:spcAft>
                  <a:spcPts val="600"/>
                </a:spcAft>
              </a:pPr>
              <a:t>52</a:t>
            </a:fld>
            <a:endParaRPr lang="en-US">
              <a:solidFill>
                <a:schemeClr val="tx2"/>
              </a:solidFill>
            </a:endParaRPr>
          </a:p>
        </p:txBody>
      </p:sp>
    </p:spTree>
    <p:extLst>
      <p:ext uri="{BB962C8B-B14F-4D97-AF65-F5344CB8AC3E}">
        <p14:creationId xmlns:p14="http://schemas.microsoft.com/office/powerpoint/2010/main" val="9183016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6" name="Rectangle 115">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8" name="Straight Connector 117">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0" name="Rectangle 119">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6730000" y="639097"/>
            <a:ext cx="4813072" cy="3686015"/>
          </a:xfrm>
        </p:spPr>
        <p:txBody>
          <a:bodyPr vert="horz" lIns="91440" tIns="45720" rIns="91440" bIns="45720" rtlCol="0" anchor="b">
            <a:normAutofit/>
          </a:bodyPr>
          <a:lstStyle/>
          <a:p>
            <a:endParaRPr lang="en-US" sz="8000" dirty="0">
              <a:solidFill>
                <a:schemeClr val="tx1">
                  <a:lumMod val="85000"/>
                  <a:lumOff val="15000"/>
                </a:schemeClr>
              </a:solidFill>
            </a:endParaRPr>
          </a:p>
        </p:txBody>
      </p:sp>
      <p:pic>
        <p:nvPicPr>
          <p:cNvPr id="6" name="Content Placeholder 5" descr="A close up of a green field&#10;&#10;Description automatically generated">
            <a:extLst>
              <a:ext uri="{FF2B5EF4-FFF2-40B4-BE49-F238E27FC236}">
                <a16:creationId xmlns:a16="http://schemas.microsoft.com/office/drawing/2014/main" id="{52F72D01-FEFA-475D-BFB5-34F78E1F999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625"/>
          <a:stretch/>
        </p:blipFill>
        <p:spPr>
          <a:xfrm>
            <a:off x="1" y="10"/>
            <a:ext cx="6096000" cy="6857990"/>
          </a:xfrm>
          <a:prstGeom prst="rect">
            <a:avLst/>
          </a:prstGeom>
        </p:spPr>
      </p:pic>
      <p:cxnSp>
        <p:nvCxnSpPr>
          <p:cNvPr id="122" name="Straight Connector 121">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10787270" y="6459785"/>
            <a:ext cx="569843" cy="365125"/>
          </a:xfrm>
        </p:spPr>
        <p:txBody>
          <a:bodyPr vert="horz" lIns="91440" tIns="45720" rIns="91440" bIns="45720" rtlCol="0" anchor="ctr">
            <a:normAutofit/>
          </a:bodyPr>
          <a:lstStyle/>
          <a:p>
            <a:pPr>
              <a:spcAft>
                <a:spcPts val="600"/>
              </a:spcAft>
            </a:pPr>
            <a:fld id="{BFA60008-1664-47D5-90B5-B2DD39E57838}" type="slidenum">
              <a:rPr lang="en-US">
                <a:solidFill>
                  <a:schemeClr val="tx1">
                    <a:lumMod val="75000"/>
                    <a:lumOff val="25000"/>
                  </a:schemeClr>
                </a:solidFill>
              </a:rPr>
              <a:pPr>
                <a:spcAft>
                  <a:spcPts val="600"/>
                </a:spcAft>
              </a:pPr>
              <a:t>53</a:t>
            </a:fld>
            <a:endParaRPr lang="en-US">
              <a:solidFill>
                <a:schemeClr val="tx1">
                  <a:lumMod val="75000"/>
                  <a:lumOff val="25000"/>
                </a:schemeClr>
              </a:solidFill>
            </a:endParaRPr>
          </a:p>
        </p:txBody>
      </p:sp>
    </p:spTree>
    <p:extLst>
      <p:ext uri="{BB962C8B-B14F-4D97-AF65-F5344CB8AC3E}">
        <p14:creationId xmlns:p14="http://schemas.microsoft.com/office/powerpoint/2010/main" val="905469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492370" y="605896"/>
            <a:ext cx="3084844" cy="5646208"/>
          </a:xfrm>
        </p:spPr>
        <p:txBody>
          <a:bodyPr anchor="ctr">
            <a:normAutofit/>
          </a:bodyPr>
          <a:lstStyle/>
          <a:p>
            <a:r>
              <a:rPr lang="en-US" sz="3600">
                <a:solidFill>
                  <a:srgbClr val="FFFFFF"/>
                </a:solidFill>
              </a:rPr>
              <a:t>Duties of the Officers – President-Elect</a:t>
            </a:r>
          </a:p>
        </p:txBody>
      </p:sp>
      <p:sp>
        <p:nvSpPr>
          <p:cNvPr id="42" name="Rectangle 4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4742016" y="605896"/>
            <a:ext cx="6413663" cy="5646208"/>
          </a:xfrm>
        </p:spPr>
        <p:txBody>
          <a:bodyPr anchor="ctr">
            <a:normAutofit/>
          </a:bodyPr>
          <a:lstStyle/>
          <a:p>
            <a:r>
              <a:rPr lang="en-US" dirty="0"/>
              <a:t>Attend and participate in council meetings.</a:t>
            </a:r>
          </a:p>
          <a:p>
            <a:r>
              <a:rPr lang="en-US" dirty="0"/>
              <a:t>Act for the President in his/her absence or request.</a:t>
            </a:r>
          </a:p>
          <a:p>
            <a:r>
              <a:rPr lang="en-US" dirty="0"/>
              <a:t>Chair the Section Annual Meeting Committee for the year following election as President-elect.</a:t>
            </a:r>
          </a:p>
          <a:p>
            <a:r>
              <a:rPr lang="en-US" dirty="0"/>
              <a:t>Provide Annual Meeting preliminary information (dates/location) to Web Master for update of Section Web page as soon as this information is available.  Provide meeting flier as soon as the agenda, speakers and registration information are finalized</a:t>
            </a:r>
          </a:p>
          <a:p>
            <a:r>
              <a:rPr lang="en-US" dirty="0"/>
              <a:t>Organize the Section Dinner at the International SRM </a:t>
            </a:r>
            <a:r>
              <a:rPr lang="en-US" dirty="0" err="1"/>
              <a:t>eeting</a:t>
            </a:r>
            <a:r>
              <a:rPr lang="en-US" dirty="0"/>
              <a:t> the February of the year you are president-elect.</a:t>
            </a:r>
          </a:p>
          <a:p>
            <a:r>
              <a:rPr lang="en-US" dirty="0"/>
              <a:t>Represent Nebraska on the Parent Society Advisory Council</a:t>
            </a:r>
          </a:p>
          <a:p>
            <a:r>
              <a:rPr lang="en-US" dirty="0"/>
              <a:t>Begin Presidential duties at the start of new business of the annual meeting</a:t>
            </a:r>
          </a:p>
          <a:p>
            <a:pPr lvl="1"/>
            <a:r>
              <a:rPr lang="en-US" dirty="0"/>
              <a:t>By this time committee chairs should be selected.  Committee chairs serve at the pleasure of the president.</a:t>
            </a:r>
          </a:p>
          <a:p>
            <a:endParaRPr lang="en-US" dirty="0"/>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10123055" y="6459785"/>
            <a:ext cx="1089428" cy="365125"/>
          </a:xfrm>
        </p:spPr>
        <p:txBody>
          <a:bodyPr>
            <a:normAutofit/>
          </a:bodyPr>
          <a:lstStyle/>
          <a:p>
            <a:pPr>
              <a:spcAft>
                <a:spcPts val="600"/>
              </a:spcAft>
            </a:pPr>
            <a:fld id="{BFA60008-1664-47D5-90B5-B2DD39E57838}" type="slidenum">
              <a:rPr lang="en-US">
                <a:solidFill>
                  <a:schemeClr val="tx2"/>
                </a:solidFill>
              </a:rPr>
              <a:pPr>
                <a:spcAft>
                  <a:spcPts val="600"/>
                </a:spcAft>
              </a:pPr>
              <a:t>6</a:t>
            </a:fld>
            <a:endParaRPr lang="en-US">
              <a:solidFill>
                <a:schemeClr val="tx2"/>
              </a:solidFill>
            </a:endParaRPr>
          </a:p>
        </p:txBody>
      </p:sp>
    </p:spTree>
    <p:extLst>
      <p:ext uri="{BB962C8B-B14F-4D97-AF65-F5344CB8AC3E}">
        <p14:creationId xmlns:p14="http://schemas.microsoft.com/office/powerpoint/2010/main" val="2468679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492370" y="605896"/>
            <a:ext cx="3084844" cy="5646208"/>
          </a:xfrm>
        </p:spPr>
        <p:txBody>
          <a:bodyPr anchor="ctr">
            <a:normAutofit/>
          </a:bodyPr>
          <a:lstStyle/>
          <a:p>
            <a:r>
              <a:rPr lang="en-US" sz="3600">
                <a:solidFill>
                  <a:srgbClr val="FFFFFF"/>
                </a:solidFill>
              </a:rPr>
              <a:t>Duties of the Advisory Committee – Past President</a:t>
            </a:r>
          </a:p>
        </p:txBody>
      </p:sp>
      <p:sp>
        <p:nvSpPr>
          <p:cNvPr id="51" name="Rectangle 5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4742016" y="605896"/>
            <a:ext cx="6413663" cy="5646208"/>
          </a:xfrm>
        </p:spPr>
        <p:txBody>
          <a:bodyPr anchor="ctr">
            <a:normAutofit/>
          </a:bodyPr>
          <a:lstStyle/>
          <a:p>
            <a:r>
              <a:rPr lang="en-US" dirty="0"/>
              <a:t>Attend and participate in council meetings.</a:t>
            </a:r>
          </a:p>
          <a:p>
            <a:r>
              <a:rPr lang="en-US" dirty="0"/>
              <a:t>Represent Nebraska on the Parent Society Advisory Council</a:t>
            </a:r>
          </a:p>
          <a:p>
            <a:r>
              <a:rPr lang="en-US" dirty="0"/>
              <a:t>Chair the Awards Committee</a:t>
            </a:r>
          </a:p>
          <a:p>
            <a:endParaRPr lang="en-US" dirty="0"/>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10123055" y="6459785"/>
            <a:ext cx="1089428" cy="365125"/>
          </a:xfrm>
        </p:spPr>
        <p:txBody>
          <a:bodyPr>
            <a:normAutofit/>
          </a:bodyPr>
          <a:lstStyle/>
          <a:p>
            <a:pPr>
              <a:spcAft>
                <a:spcPts val="600"/>
              </a:spcAft>
            </a:pPr>
            <a:fld id="{BFA60008-1664-47D5-90B5-B2DD39E57838}" type="slidenum">
              <a:rPr lang="en-US">
                <a:solidFill>
                  <a:schemeClr val="tx2"/>
                </a:solidFill>
              </a:rPr>
              <a:pPr>
                <a:spcAft>
                  <a:spcPts val="600"/>
                </a:spcAft>
              </a:pPr>
              <a:t>7</a:t>
            </a:fld>
            <a:endParaRPr lang="en-US">
              <a:solidFill>
                <a:schemeClr val="tx2"/>
              </a:solidFill>
            </a:endParaRPr>
          </a:p>
        </p:txBody>
      </p:sp>
    </p:spTree>
    <p:extLst>
      <p:ext uri="{BB962C8B-B14F-4D97-AF65-F5344CB8AC3E}">
        <p14:creationId xmlns:p14="http://schemas.microsoft.com/office/powerpoint/2010/main" val="2074528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492370" y="605896"/>
            <a:ext cx="3084844" cy="5646208"/>
          </a:xfrm>
        </p:spPr>
        <p:txBody>
          <a:bodyPr anchor="ctr">
            <a:normAutofit/>
          </a:bodyPr>
          <a:lstStyle/>
          <a:p>
            <a:r>
              <a:rPr lang="en-US" sz="2800">
                <a:solidFill>
                  <a:srgbClr val="FFFFFF"/>
                </a:solidFill>
              </a:rPr>
              <a:t>Duties of the Officers– Secretary/Treasurer</a:t>
            </a:r>
          </a:p>
        </p:txBody>
      </p:sp>
      <p:sp>
        <p:nvSpPr>
          <p:cNvPr id="60" name="Rectangle 59">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4742016" y="605896"/>
            <a:ext cx="6413663" cy="5947304"/>
          </a:xfrm>
        </p:spPr>
        <p:txBody>
          <a:bodyPr anchor="ctr">
            <a:normAutofit/>
          </a:bodyPr>
          <a:lstStyle/>
          <a:p>
            <a:r>
              <a:rPr lang="en-US" dirty="0"/>
              <a:t>Attend and participate in council meetings</a:t>
            </a:r>
          </a:p>
          <a:p>
            <a:r>
              <a:rPr lang="en-US" dirty="0"/>
              <a:t>Maintain the official records (minutes) of the Advisory Council meetings and the Section Business meeting.</a:t>
            </a:r>
          </a:p>
          <a:p>
            <a:r>
              <a:rPr lang="en-US" dirty="0"/>
              <a:t>Maintain financial records of the Section</a:t>
            </a:r>
          </a:p>
          <a:p>
            <a:r>
              <a:rPr lang="en-US" dirty="0"/>
              <a:t>Receive money for dues, meeting fees, and pay all bills as presented or required by the Council.</a:t>
            </a:r>
          </a:p>
          <a:p>
            <a:r>
              <a:rPr lang="en-US" dirty="0"/>
              <a:t>Perform all duties needed to maintain non-profit corporate status for the section.  </a:t>
            </a:r>
          </a:p>
          <a:p>
            <a:r>
              <a:rPr lang="en-US" dirty="0"/>
              <a:t>Serve as a member of the Investment Committee, Nominations, and Annual Meeting Committee.</a:t>
            </a:r>
          </a:p>
          <a:p>
            <a:r>
              <a:rPr lang="en-US" dirty="0"/>
              <a:t>Secure and maintain liability insurance for the Section.</a:t>
            </a:r>
          </a:p>
          <a:p>
            <a:r>
              <a:rPr lang="en-US" dirty="0"/>
              <a:t>Reappointment can continue on an indefinite basis at discretion of current Section President.</a:t>
            </a:r>
          </a:p>
          <a:p>
            <a:pPr marL="0" indent="0">
              <a:buNone/>
            </a:pPr>
            <a:endParaRPr lang="en-US" dirty="0"/>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10123055" y="6459785"/>
            <a:ext cx="1089428" cy="365125"/>
          </a:xfrm>
        </p:spPr>
        <p:txBody>
          <a:bodyPr>
            <a:normAutofit/>
          </a:bodyPr>
          <a:lstStyle/>
          <a:p>
            <a:pPr>
              <a:spcAft>
                <a:spcPts val="600"/>
              </a:spcAft>
            </a:pPr>
            <a:fld id="{BFA60008-1664-47D5-90B5-B2DD39E57838}" type="slidenum">
              <a:rPr lang="en-US">
                <a:solidFill>
                  <a:schemeClr val="tx2"/>
                </a:solidFill>
              </a:rPr>
              <a:pPr>
                <a:spcAft>
                  <a:spcPts val="600"/>
                </a:spcAft>
              </a:pPr>
              <a:t>8</a:t>
            </a:fld>
            <a:endParaRPr lang="en-US">
              <a:solidFill>
                <a:schemeClr val="tx2"/>
              </a:solidFill>
            </a:endParaRPr>
          </a:p>
        </p:txBody>
      </p:sp>
    </p:spTree>
    <p:extLst>
      <p:ext uri="{BB962C8B-B14F-4D97-AF65-F5344CB8AC3E}">
        <p14:creationId xmlns:p14="http://schemas.microsoft.com/office/powerpoint/2010/main" val="2834168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F58FA4-156E-498E-BA15-A82DA139C263}"/>
              </a:ext>
            </a:extLst>
          </p:cNvPr>
          <p:cNvSpPr>
            <a:spLocks noGrp="1"/>
          </p:cNvSpPr>
          <p:nvPr>
            <p:ph type="title"/>
          </p:nvPr>
        </p:nvSpPr>
        <p:spPr>
          <a:xfrm>
            <a:off x="492370" y="605896"/>
            <a:ext cx="3084844" cy="5646208"/>
          </a:xfrm>
        </p:spPr>
        <p:txBody>
          <a:bodyPr anchor="ctr">
            <a:normAutofit/>
          </a:bodyPr>
          <a:lstStyle/>
          <a:p>
            <a:r>
              <a:rPr lang="en-US" sz="3600">
                <a:solidFill>
                  <a:srgbClr val="FFFFFF"/>
                </a:solidFill>
              </a:rPr>
              <a:t>Duties of the Officers– Newsletter Editor</a:t>
            </a:r>
          </a:p>
        </p:txBody>
      </p:sp>
      <p:sp>
        <p:nvSpPr>
          <p:cNvPr id="66" name="Rectangle 6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0EAAC61-8A8E-4945-946B-237655523BD8}"/>
              </a:ext>
            </a:extLst>
          </p:cNvPr>
          <p:cNvSpPr>
            <a:spLocks noGrp="1"/>
          </p:cNvSpPr>
          <p:nvPr>
            <p:ph idx="1"/>
          </p:nvPr>
        </p:nvSpPr>
        <p:spPr>
          <a:xfrm>
            <a:off x="4381500" y="476250"/>
            <a:ext cx="7172325" cy="5775854"/>
          </a:xfrm>
        </p:spPr>
        <p:txBody>
          <a:bodyPr anchor="ctr">
            <a:normAutofit/>
          </a:bodyPr>
          <a:lstStyle/>
          <a:p>
            <a:r>
              <a:rPr lang="en-US" sz="1700" dirty="0"/>
              <a:t>Attend and participate in council meetings</a:t>
            </a:r>
          </a:p>
          <a:p>
            <a:r>
              <a:rPr lang="en-US" sz="1700" dirty="0"/>
              <a:t>Coordinate activities of the Newsletter Committee and prepare materials for use in the Section Newsletter.  Produce a quarterly newsletter (November, February, May, and August).</a:t>
            </a:r>
          </a:p>
          <a:p>
            <a:r>
              <a:rPr lang="en-US" sz="1700" dirty="0"/>
              <a:t>Serve as ex-officio member of the SRM Information and Education Committee. </a:t>
            </a:r>
            <a:r>
              <a:rPr lang="en-US" sz="1700" baseline="30000" dirty="0"/>
              <a:t>1</a:t>
            </a:r>
          </a:p>
          <a:p>
            <a:r>
              <a:rPr lang="en-US" sz="1700" dirty="0"/>
              <a:t>Provide publicity for Section Activities in appropriate news media. </a:t>
            </a:r>
            <a:r>
              <a:rPr lang="en-US" sz="1700" baseline="30000" dirty="0"/>
              <a:t>2</a:t>
            </a:r>
          </a:p>
          <a:p>
            <a:r>
              <a:rPr lang="en-US" sz="1700" dirty="0"/>
              <a:t>Solicit new memberships and notify “deleted” member of pending membership loss. </a:t>
            </a:r>
            <a:r>
              <a:rPr lang="en-US" sz="1700" baseline="30000" dirty="0"/>
              <a:t>3</a:t>
            </a:r>
          </a:p>
          <a:p>
            <a:r>
              <a:rPr lang="en-US" sz="1700" dirty="0"/>
              <a:t>Issue letters of welcome to new members and encourage their participation in Section activities.</a:t>
            </a:r>
            <a:r>
              <a:rPr lang="en-US" sz="1700" baseline="30000" dirty="0"/>
              <a:t> 3</a:t>
            </a:r>
            <a:endParaRPr lang="en-US" sz="1700" dirty="0"/>
          </a:p>
          <a:p>
            <a:r>
              <a:rPr lang="en-US" sz="1700" dirty="0"/>
              <a:t>Reappointment can continue on an indefinite basis.</a:t>
            </a:r>
          </a:p>
          <a:p>
            <a:pPr marL="274320">
              <a:buFont typeface="Arial" panose="020B0604020202020204" pitchFamily="34" charset="0"/>
              <a:buChar char="•"/>
            </a:pPr>
            <a:r>
              <a:rPr lang="en-US" sz="1700" baseline="30000" dirty="0"/>
              <a:t>1 </a:t>
            </a:r>
            <a:r>
              <a:rPr lang="en-US" sz="1700" dirty="0"/>
              <a:t> This is also listed under the I&amp;E Committee Chair duties.</a:t>
            </a:r>
          </a:p>
          <a:p>
            <a:pPr marL="274320">
              <a:buFont typeface="Arial" panose="020B0604020202020204" pitchFamily="34" charset="0"/>
              <a:buChar char="•"/>
            </a:pPr>
            <a:r>
              <a:rPr lang="en-US" sz="1700" baseline="30000" dirty="0"/>
              <a:t>2   </a:t>
            </a:r>
            <a:r>
              <a:rPr lang="en-US" sz="1700" dirty="0"/>
              <a:t>This is currently being completed by I&amp;E Committee.</a:t>
            </a:r>
          </a:p>
          <a:p>
            <a:pPr marL="274320">
              <a:buFont typeface="Arial" panose="020B0604020202020204" pitchFamily="34" charset="0"/>
              <a:buChar char="•"/>
            </a:pPr>
            <a:r>
              <a:rPr lang="en-US" sz="1700" baseline="30000" dirty="0"/>
              <a:t>3</a:t>
            </a:r>
            <a:r>
              <a:rPr lang="en-US" sz="1700" dirty="0"/>
              <a:t>  This is currently being done by the Membership Committee which is not listed in the by-laws.  However, there has  been a Membership Committee for more than 15 years.  It was added to take some of the burden from the Newsletter Editor.</a:t>
            </a:r>
          </a:p>
        </p:txBody>
      </p:sp>
      <p:sp>
        <p:nvSpPr>
          <p:cNvPr id="4" name="Slide Number Placeholder 3">
            <a:extLst>
              <a:ext uri="{FF2B5EF4-FFF2-40B4-BE49-F238E27FC236}">
                <a16:creationId xmlns:a16="http://schemas.microsoft.com/office/drawing/2014/main" id="{D5D085D0-01C0-4B1D-A2B0-D0F9090F7EBA}"/>
              </a:ext>
            </a:extLst>
          </p:cNvPr>
          <p:cNvSpPr>
            <a:spLocks noGrp="1"/>
          </p:cNvSpPr>
          <p:nvPr>
            <p:ph type="sldNum" sz="quarter" idx="12"/>
          </p:nvPr>
        </p:nvSpPr>
        <p:spPr>
          <a:xfrm>
            <a:off x="10123055" y="6459785"/>
            <a:ext cx="1089428" cy="365125"/>
          </a:xfrm>
        </p:spPr>
        <p:txBody>
          <a:bodyPr>
            <a:normAutofit/>
          </a:bodyPr>
          <a:lstStyle/>
          <a:p>
            <a:pPr>
              <a:spcAft>
                <a:spcPts val="600"/>
              </a:spcAft>
            </a:pPr>
            <a:fld id="{BFA60008-1664-47D5-90B5-B2DD39E57838}" type="slidenum">
              <a:rPr lang="en-US">
                <a:solidFill>
                  <a:schemeClr val="tx2"/>
                </a:solidFill>
              </a:rPr>
              <a:pPr>
                <a:spcAft>
                  <a:spcPts val="600"/>
                </a:spcAft>
              </a:pPr>
              <a:t>9</a:t>
            </a:fld>
            <a:endParaRPr lang="en-US">
              <a:solidFill>
                <a:schemeClr val="tx2"/>
              </a:solidFill>
            </a:endParaRPr>
          </a:p>
        </p:txBody>
      </p:sp>
    </p:spTree>
    <p:extLst>
      <p:ext uri="{BB962C8B-B14F-4D97-AF65-F5344CB8AC3E}">
        <p14:creationId xmlns:p14="http://schemas.microsoft.com/office/powerpoint/2010/main" val="3447776639"/>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5174</Words>
  <Application>Microsoft Office PowerPoint</Application>
  <PresentationFormat>Widescreen</PresentationFormat>
  <Paragraphs>390</Paragraphs>
  <Slides>53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Calibri</vt:lpstr>
      <vt:lpstr>Calibri Light</vt:lpstr>
      <vt:lpstr>Wingdings</vt:lpstr>
      <vt:lpstr>Retrospect</vt:lpstr>
      <vt:lpstr>NE Section SRM</vt:lpstr>
      <vt:lpstr>Nebraska Section Brief Facts</vt:lpstr>
      <vt:lpstr>Source for Information in this Presentation</vt:lpstr>
      <vt:lpstr>What is the Purpose of the Advisory Council of the NE Section and Who Are the Members of the Council?</vt:lpstr>
      <vt:lpstr>Duties of the Officers - President</vt:lpstr>
      <vt:lpstr>Duties of the Officers – President-Elect</vt:lpstr>
      <vt:lpstr>Duties of the Advisory Committee – Past President</vt:lpstr>
      <vt:lpstr>Duties of the Officers– Secretary/Treasurer</vt:lpstr>
      <vt:lpstr>Duties of the Officers– Newsletter Editor</vt:lpstr>
      <vt:lpstr>Section Committees</vt:lpstr>
      <vt:lpstr>Section Committees</vt:lpstr>
      <vt:lpstr>Section Committees</vt:lpstr>
      <vt:lpstr>Annual Meeting</vt:lpstr>
      <vt:lpstr>Annual Meeting Committee Duties Include:</vt:lpstr>
      <vt:lpstr>Annual Meeting</vt:lpstr>
      <vt:lpstr>Annual Meeting Considerations</vt:lpstr>
      <vt:lpstr>Annual Meeting Considerations</vt:lpstr>
      <vt:lpstr>NE Section Awards</vt:lpstr>
      <vt:lpstr>NE Section Awards</vt:lpstr>
      <vt:lpstr>Parent Society Awards</vt:lpstr>
      <vt:lpstr>Envirothon</vt:lpstr>
      <vt:lpstr>Envirothon</vt:lpstr>
      <vt:lpstr>Fund Raising</vt:lpstr>
      <vt:lpstr>High School Youth Forum </vt:lpstr>
      <vt:lpstr>High School Youth Forum </vt:lpstr>
      <vt:lpstr>High School Youth Forum </vt:lpstr>
      <vt:lpstr>History </vt:lpstr>
      <vt:lpstr>Information and Education </vt:lpstr>
      <vt:lpstr>Investments</vt:lpstr>
      <vt:lpstr>Investments</vt:lpstr>
      <vt:lpstr>Membership</vt:lpstr>
      <vt:lpstr>Nominations</vt:lpstr>
      <vt:lpstr>Producer Affairs</vt:lpstr>
      <vt:lpstr>Public Affairs</vt:lpstr>
      <vt:lpstr>Range Judging</vt:lpstr>
      <vt:lpstr>Range Judging</vt:lpstr>
      <vt:lpstr>Range Judging</vt:lpstr>
      <vt:lpstr>Range Judging</vt:lpstr>
      <vt:lpstr>Range Research</vt:lpstr>
      <vt:lpstr>Range Research</vt:lpstr>
      <vt:lpstr>Range Tour</vt:lpstr>
      <vt:lpstr>Range Youth Camp</vt:lpstr>
      <vt:lpstr>Range Youth Camp</vt:lpstr>
      <vt:lpstr>Range Youth Camp</vt:lpstr>
      <vt:lpstr>Range Youth Camp</vt:lpstr>
      <vt:lpstr>Range Youth Camp</vt:lpstr>
      <vt:lpstr>Range Youth Camp</vt:lpstr>
      <vt:lpstr>Range Youth Camp</vt:lpstr>
      <vt:lpstr>Scholarships</vt:lpstr>
      <vt:lpstr>Student Affairs</vt:lpstr>
      <vt:lpstr>NE Section Website</vt:lpstr>
      <vt:lpstr>NE Section Display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 Section SRM</dc:title>
  <dc:creator>Bishop, Nadine - NRCS, Imperial, NE</dc:creator>
  <cp:lastModifiedBy>Bishop, Nadine - NRCS, Imperial, NE</cp:lastModifiedBy>
  <cp:revision>13</cp:revision>
  <dcterms:created xsi:type="dcterms:W3CDTF">2019-08-01T20:54:57Z</dcterms:created>
  <dcterms:modified xsi:type="dcterms:W3CDTF">2020-06-22T17:07:03Z</dcterms:modified>
</cp:coreProperties>
</file>